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D17EF-AF17-4302-A136-4837116DC8F2}" type="datetimeFigureOut">
              <a:rPr lang="it-IT" smtClean="0"/>
              <a:t>29/08/2025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672BA-BB37-44DC-9413-000A718EE08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50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D17EF-AF17-4302-A136-4837116DC8F2}" type="datetimeFigureOut">
              <a:rPr lang="it-IT" smtClean="0"/>
              <a:t>29/08/2025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672BA-BB37-44DC-9413-000A718EE08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691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chemeClr val="bg1"/>
                </a:solidFill>
                <a:latin typeface="Garamond" panose="02020404030301010803" pitchFamily="18" charset="0"/>
              </a:rPr>
              <a:t>Is Euroscepticism really “bad” for democracy/ies?</a:t>
            </a:r>
            <a:endParaRPr lang="en-US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982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The economic crisis </a:t>
            </a:r>
            <a:endParaRPr lang="en-US" sz="4000" b="1" kern="1200" dirty="0">
              <a:solidFill>
                <a:schemeClr val="tx1">
                  <a:lumMod val="75000"/>
                  <a:lumOff val="25000"/>
                </a:schemeClr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52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kern="1200" smtClean="0">
                <a:solidFill>
                  <a:schemeClr val="tx1"/>
                </a:solidFill>
                <a:latin typeface="Garamond" panose="02020404030301010803" pitchFamily="18" charset="0"/>
              </a:rPr>
              <a:t>The migration crisis</a:t>
            </a:r>
            <a:endParaRPr lang="en-US" b="1" kern="12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12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smtClean="0">
                <a:solidFill>
                  <a:srgbClr val="FFFFFF"/>
                </a:solidFill>
                <a:latin typeface="Garamond" panose="02020404030301010803" pitchFamily="18" charset="0"/>
              </a:rPr>
              <a:t>2016: an unprecedented event </a:t>
            </a:r>
            <a:endParaRPr lang="en-US" sz="60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36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smtClean="0">
                <a:solidFill>
                  <a:srgbClr val="FFFFFF"/>
                </a:solidFill>
                <a:latin typeface="Garamond" panose="02020404030301010803" pitchFamily="18" charset="0"/>
              </a:rPr>
              <a:t>The EP elections 2019</a:t>
            </a:r>
            <a:endParaRPr lang="en-US" sz="36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299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b="1" smtClean="0">
                <a:solidFill>
                  <a:srgbClr val="FFFFFF"/>
                </a:solidFill>
                <a:latin typeface="Garamond" panose="02020404030301010803" pitchFamily="18" charset="0"/>
              </a:rPr>
              <a:t>The pandemic crisis </a:t>
            </a:r>
            <a:endParaRPr lang="en-US" sz="54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43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kern="12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The Russo-Ukrainian crisis </a:t>
            </a:r>
            <a:endParaRPr lang="en-US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04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600" b="1" smtClean="0">
                <a:solidFill>
                  <a:srgbClr val="FFFFFF"/>
                </a:solidFill>
                <a:latin typeface="Garamond" panose="02020404030301010803" pitchFamily="18" charset="0"/>
              </a:rPr>
              <a:t>A recovered trust? </a:t>
            </a:r>
            <a:endParaRPr lang="en-US" sz="26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487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007BE2"/>
                </a:solidFill>
                <a:latin typeface="Garamond" panose="02020404030301010803" pitchFamily="18" charset="0"/>
              </a:rPr>
              <a:t>To conclude</a:t>
            </a:r>
            <a:endParaRPr lang="en-US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8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18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007BE2"/>
                </a:solidFill>
                <a:latin typeface="Garamond" panose="02020404030301010803" pitchFamily="18" charset="0"/>
              </a:rPr>
              <a:t>What we see today</a:t>
            </a:r>
            <a:endParaRPr lang="en-US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79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007BE2"/>
                </a:solidFill>
                <a:latin typeface="Garamond" panose="02020404030301010803" pitchFamily="18" charset="0"/>
              </a:rPr>
              <a:t>Euroscepticism the origin of a contested concept</a:t>
            </a:r>
            <a:endParaRPr lang="en-US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69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core figure back in time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9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kern="1200" smtClean="0">
                <a:solidFill>
                  <a:srgbClr val="007BE2"/>
                </a:solidFill>
                <a:latin typeface="Garamond" panose="02020404030301010803" pitchFamily="18" charset="0"/>
              </a:rPr>
              <a:t>In a nutshell</a:t>
            </a:r>
            <a:endParaRPr lang="en-US" sz="4800" b="1" kern="1200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128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007BE2"/>
                </a:solidFill>
                <a:latin typeface="Garamond" panose="02020404030301010803" pitchFamily="18" charset="0"/>
              </a:rPr>
              <a:t>From origin to integration to theory</a:t>
            </a:r>
            <a:endParaRPr lang="en-US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76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007BE2"/>
                </a:solidFill>
                <a:latin typeface="Garamond" panose="02020404030301010803" pitchFamily="18" charset="0"/>
              </a:rPr>
              <a:t>A “simple” definition</a:t>
            </a:r>
            <a:endParaRPr lang="en-US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995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200" b="1" smtClean="0">
                <a:solidFill>
                  <a:srgbClr val="007BE2"/>
                </a:solidFill>
                <a:latin typeface="Garamond" panose="02020404030301010803" pitchFamily="18" charset="0"/>
              </a:rPr>
              <a:t>A new wave of opposition </a:t>
            </a:r>
            <a:endParaRPr lang="en-US" sz="5200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73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smtClean="0">
                <a:solidFill>
                  <a:srgbClr val="FFFFFF"/>
                </a:solidFill>
                <a:latin typeface="Garamond" panose="02020404030301010803" pitchFamily="18" charset="0"/>
              </a:rPr>
              <a:t>Rise of Eurosceptic movements and parties: is it bad for democracy?</a:t>
            </a:r>
            <a:br>
              <a:rPr lang="en-US" sz="2800" b="1" smtClean="0">
                <a:solidFill>
                  <a:srgbClr val="FFFFFF"/>
                </a:solidFill>
                <a:latin typeface="Garamond" panose="02020404030301010803" pitchFamily="18" charset="0"/>
              </a:rPr>
            </a:br>
            <a:r>
              <a:rPr lang="en-US" sz="2800" b="1" smtClean="0">
                <a:solidFill>
                  <a:srgbClr val="FFFFFF"/>
                </a:solidFill>
                <a:latin typeface="Garamond" panose="02020404030301010803" pitchFamily="18" charset="0"/>
              </a:rPr>
              <a:t>EP elections 2014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3577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Microsoft Office PowerPoint</Application>
  <PresentationFormat>Personalizzato</PresentationFormat>
  <Paragraphs>17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Is Euroscepticism really “bad” for democracy/ies?</vt:lpstr>
      <vt:lpstr>What we see today</vt:lpstr>
      <vt:lpstr>Euroscepticism the origin of a contested concept</vt:lpstr>
      <vt:lpstr>A core figure back in time</vt:lpstr>
      <vt:lpstr>In a nutshell</vt:lpstr>
      <vt:lpstr>From origin to integration to theory</vt:lpstr>
      <vt:lpstr>A “simple” definition</vt:lpstr>
      <vt:lpstr>A new wave of opposition </vt:lpstr>
      <vt:lpstr>Rise of Eurosceptic movements and parties: is it bad for democracy? EP elections 2014</vt:lpstr>
      <vt:lpstr>The economic crisis </vt:lpstr>
      <vt:lpstr>The migration crisis</vt:lpstr>
      <vt:lpstr>2016: an unprecedented event </vt:lpstr>
      <vt:lpstr>The EP elections 2019</vt:lpstr>
      <vt:lpstr>The pandemic crisis </vt:lpstr>
      <vt:lpstr>The Russo-Ukrainian crisis </vt:lpstr>
      <vt:lpstr>A recovered trust? </vt:lpstr>
      <vt:lpstr>To conclude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Euroscepticism really “bad” for democracy/ies?</dc:title>
  <dc:creator>Daniela</dc:creator>
  <cp:lastModifiedBy>Daniela</cp:lastModifiedBy>
  <cp:revision>1</cp:revision>
  <dcterms:created xsi:type="dcterms:W3CDTF">2025-08-29T15:54:28Z</dcterms:created>
  <dcterms:modified xsi:type="dcterms:W3CDTF">2025-08-29T15:54:28Z</dcterms:modified>
</cp:coreProperties>
</file>