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6B276-B155-46F8-96C1-B9BC84F05528}" type="datetimeFigureOut">
              <a:rPr lang="it-IT" smtClean="0"/>
              <a:t>29/08/2025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75CE-2160-4FA7-B8AE-75B2FFB829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0123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6B276-B155-46F8-96C1-B9BC84F05528}" type="datetimeFigureOut">
              <a:rPr lang="it-IT" smtClean="0"/>
              <a:t>29/08/2025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275CE-2160-4FA7-B8AE-75B2FFB8291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066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chemeClr val="bg1"/>
                </a:solidFill>
                <a:latin typeface="Garamond" panose="02020404030301010803" pitchFamily="18" charset="0"/>
              </a:rPr>
              <a:t>L’euroscetticismo fa davvero male alla/e democrazia/e?</a:t>
            </a:r>
            <a:endParaRPr lang="it-IT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05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4000" b="1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rPr>
              <a:t>Crisi economica</a:t>
            </a:r>
            <a:endParaRPr lang="it-IT" sz="4000" b="1" kern="1200" dirty="0">
              <a:solidFill>
                <a:schemeClr val="tx1">
                  <a:lumMod val="75000"/>
                  <a:lumOff val="25000"/>
                </a:schemeClr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93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kern="1200" smtClean="0">
                <a:solidFill>
                  <a:schemeClr val="tx1"/>
                </a:solidFill>
                <a:latin typeface="Garamond" panose="02020404030301010803" pitchFamily="18" charset="0"/>
              </a:rPr>
              <a:t>Crisi migratoria</a:t>
            </a:r>
            <a:endParaRPr lang="it-IT" b="1" kern="1200" dirty="0">
              <a:solidFill>
                <a:schemeClr val="tx1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7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6000" b="1" smtClean="0">
                <a:solidFill>
                  <a:srgbClr val="FFFFFF"/>
                </a:solidFill>
                <a:latin typeface="Garamond" panose="02020404030301010803" pitchFamily="18" charset="0"/>
              </a:rPr>
              <a:t>2016: un evento senza precedenti</a:t>
            </a:r>
            <a:endParaRPr lang="it-IT" sz="60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14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b="1" smtClean="0">
                <a:solidFill>
                  <a:srgbClr val="FFFFFF"/>
                </a:solidFill>
                <a:latin typeface="Garamond" panose="02020404030301010803" pitchFamily="18" charset="0"/>
              </a:rPr>
              <a:t>Elezioni del PE 2019</a:t>
            </a:r>
            <a:endParaRPr lang="it-IT" sz="36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097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5400" b="1" smtClean="0">
                <a:solidFill>
                  <a:srgbClr val="FFFFFF"/>
                </a:solidFill>
                <a:latin typeface="Garamond" panose="02020404030301010803" pitchFamily="18" charset="0"/>
              </a:rPr>
              <a:t>La crisi pandemica</a:t>
            </a:r>
            <a:endParaRPr lang="it-IT" sz="54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45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it-IT" b="1" kern="12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La crisi </a:t>
            </a:r>
            <a:br>
              <a:rPr lang="it-IT" b="1" kern="12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it-IT" b="1" kern="12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russo-ucraina</a:t>
            </a:r>
            <a:endParaRPr lang="it-IT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95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2600" b="1" smtClean="0">
                <a:solidFill>
                  <a:srgbClr val="FFFFFF"/>
                </a:solidFill>
                <a:latin typeface="Garamond" panose="02020404030301010803" pitchFamily="18" charset="0"/>
              </a:rPr>
              <a:t>Fiducia recuperata</a:t>
            </a:r>
            <a:r>
              <a:rPr lang="en-US" sz="2600" b="1" smtClean="0">
                <a:solidFill>
                  <a:srgbClr val="FFFFFF"/>
                </a:solidFill>
                <a:latin typeface="Garamond" panose="02020404030301010803" pitchFamily="18" charset="0"/>
              </a:rPr>
              <a:t>? </a:t>
            </a:r>
            <a:endParaRPr lang="en-US" sz="2600" b="1" dirty="0">
              <a:solidFill>
                <a:srgbClr val="FFFFFF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00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Per concludere</a:t>
            </a:r>
            <a:endParaRPr lang="it-IT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510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29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Oggi parleremo di…</a:t>
            </a:r>
            <a:endParaRPr lang="it-IT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93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Euroscetticismo: l’origine di un concetto controverso</a:t>
            </a:r>
            <a:endParaRPr lang="it-IT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46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36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Una figura chiave del passato</a:t>
            </a:r>
            <a:endParaRPr lang="it-IT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3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kern="1200" smtClean="0">
                <a:solidFill>
                  <a:srgbClr val="007BE2"/>
                </a:solidFill>
                <a:latin typeface="Garamond" panose="02020404030301010803" pitchFamily="18" charset="0"/>
              </a:rPr>
              <a:t>In breve</a:t>
            </a:r>
            <a:endParaRPr lang="en-US" sz="4800" b="1" kern="1200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2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Dalle origini all’integrazione</a:t>
            </a:r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: una panoramica teorica</a:t>
            </a:r>
            <a:endParaRPr lang="it-IT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93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smtClean="0">
                <a:solidFill>
                  <a:srgbClr val="007BE2"/>
                </a:solidFill>
                <a:latin typeface="Garamond" panose="02020404030301010803" pitchFamily="18" charset="0"/>
              </a:rPr>
              <a:t>Una definizione “semplice”</a:t>
            </a:r>
            <a:endParaRPr lang="it-IT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09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5200" b="1" smtClean="0">
                <a:solidFill>
                  <a:srgbClr val="007BE2"/>
                </a:solidFill>
                <a:latin typeface="Garamond" panose="02020404030301010803" pitchFamily="18" charset="0"/>
              </a:rPr>
              <a:t>Una nuova ondata di opposizione</a:t>
            </a:r>
            <a:endParaRPr lang="it-IT" sz="5200" b="1" dirty="0">
              <a:solidFill>
                <a:srgbClr val="007BE2"/>
              </a:solidFill>
              <a:latin typeface="Garamond" panose="02020404030301010803" pitchFamily="18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87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Ascesa di movimenti e partiti euroscettici: </a:t>
            </a:r>
            <a:r>
              <a:rPr lang="it-IT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nuoce alla democrazia</a:t>
            </a:r>
            <a:r>
              <a:rPr lang="it-IT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?</a:t>
            </a:r>
            <a:br>
              <a:rPr lang="it-IT" sz="2800" b="1" smtClean="0">
                <a:solidFill>
                  <a:srgbClr val="FFFFFF"/>
                </a:solidFill>
                <a:latin typeface="Garamond" panose="02020404030301010803" pitchFamily="18" charset="0"/>
              </a:rPr>
            </a:br>
            <a:r>
              <a:rPr lang="it-IT" sz="2800" b="1" smtClean="0">
                <a:solidFill>
                  <a:srgbClr val="FFFFFF"/>
                </a:solidFill>
                <a:latin typeface="Garamond" panose="02020404030301010803" pitchFamily="18" charset="0"/>
              </a:rPr>
              <a:t>Elezioni PE 2014</a:t>
            </a:r>
            <a:endParaRPr lang="it-IT" sz="2800" dirty="0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312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Personalizzato</PresentationFormat>
  <Paragraphs>17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L’euroscetticismo fa davvero male alla/e democrazia/e?</vt:lpstr>
      <vt:lpstr>Oggi parleremo di…</vt:lpstr>
      <vt:lpstr>Euroscetticismo: l’origine di un concetto controverso</vt:lpstr>
      <vt:lpstr>Una figura chiave del passato</vt:lpstr>
      <vt:lpstr>In breve</vt:lpstr>
      <vt:lpstr>Dalle origini all’integrazione: una panoramica teorica</vt:lpstr>
      <vt:lpstr>Una definizione “semplice”</vt:lpstr>
      <vt:lpstr>Una nuova ondata di opposizione</vt:lpstr>
      <vt:lpstr>Ascesa di movimenti e partiti euroscettici: nuoce alla democrazia? Elezioni PE 2014</vt:lpstr>
      <vt:lpstr>Crisi economica</vt:lpstr>
      <vt:lpstr>Crisi migratoria</vt:lpstr>
      <vt:lpstr>2016: un evento senza precedenti</vt:lpstr>
      <vt:lpstr>Elezioni del PE 2019</vt:lpstr>
      <vt:lpstr>La crisi pandemica</vt:lpstr>
      <vt:lpstr>La crisi  russo-ucraina</vt:lpstr>
      <vt:lpstr>Fiducia recuperata? </vt:lpstr>
      <vt:lpstr>Per concludere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L’euroscetticismo fa davvero male alla/e democrazia/e?</dc:title>
  <dc:creator>Daniela</dc:creator>
  <cp:lastModifiedBy>Daniela</cp:lastModifiedBy>
  <cp:revision>1</cp:revision>
  <dcterms:created xsi:type="dcterms:W3CDTF">2025-08-29T18:26:28Z</dcterms:created>
  <dcterms:modified xsi:type="dcterms:W3CDTF">2025-08-29T18:26:28Z</dcterms:modified>
</cp:coreProperties>
</file>