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972300" cy="101092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36D50-DBD2-4B56-93B1-FCFC31FCBA0F}" type="datetimeFigureOut">
              <a:rPr lang="it-IT" smtClean="0"/>
              <a:t>29/08/2021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6937-7B6A-4614-AC1B-AC8F6F3D4A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397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36D50-DBD2-4B56-93B1-FCFC31FCBA0F}" type="datetimeFigureOut">
              <a:rPr lang="it-IT" smtClean="0"/>
              <a:t>29/08/2021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A6937-7B6A-4614-AC1B-AC8F6F3D4A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814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600" smtClean="0"/>
              <a:t>Europe, Diversity and Minorities</a:t>
            </a:r>
            <a:endParaRPr lang="it-IT" altLang="it-IT" sz="3600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4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it-IT" sz="3200" smtClean="0">
                <a:latin typeface="Tahoma" pitchFamily="34" charset="0"/>
              </a:rPr>
              <a:t>Framework Convention for the Protection of </a:t>
            </a:r>
            <a:br>
              <a:rPr lang="en-GB" altLang="it-IT" sz="3200" smtClean="0">
                <a:latin typeface="Tahoma" pitchFamily="34" charset="0"/>
              </a:rPr>
            </a:br>
            <a:r>
              <a:rPr lang="en-GB" altLang="it-IT" sz="3200" smtClean="0">
                <a:latin typeface="Tahoma" pitchFamily="34" charset="0"/>
              </a:rPr>
              <a:t>National Minorities </a:t>
            </a:r>
            <a:r>
              <a:rPr lang="de-DE" altLang="it-IT" sz="3200" smtClean="0">
                <a:latin typeface="Tahoma" pitchFamily="34" charset="0"/>
              </a:rPr>
              <a:t>FCNM		</a:t>
            </a:r>
            <a:r>
              <a:rPr lang="de-DE" altLang="it-IT" sz="2400" smtClean="0">
                <a:latin typeface="Tahoma" pitchFamily="34" charset="0"/>
              </a:rPr>
              <a:t>ETS No. 157 (1997)</a:t>
            </a:r>
            <a:endParaRPr lang="de-DE" altLang="it-IT" sz="24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51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it-IT" sz="3200" smtClean="0">
                <a:latin typeface="Tahoma" pitchFamily="34" charset="0"/>
              </a:rPr>
              <a:t>Framework Convention (FCNM) - II</a:t>
            </a:r>
            <a:endParaRPr lang="it-IT" altLang="it-IT" sz="3200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51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Substantive Provisions of FCNM</a:t>
            </a:r>
            <a:endParaRPr lang="it-IT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it-IT" sz="3600" smtClean="0">
                <a:latin typeface="Tahoma" pitchFamily="34" charset="0"/>
              </a:rPr>
              <a:t>OSCE HCNM </a:t>
            </a:r>
            <a:r>
              <a:rPr lang="en-GB" altLang="it-IT" sz="3600" smtClean="0">
                <a:latin typeface="Tahoma" pitchFamily="34" charset="0"/>
              </a:rPr>
              <a:t>Recommendations</a:t>
            </a:r>
            <a:endParaRPr lang="en-GB" altLang="it-IT" sz="36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61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it-IT" sz="3200" smtClean="0">
                <a:latin typeface="Tahoma" pitchFamily="34" charset="0"/>
              </a:rPr>
              <a:t>Implementation:</a:t>
            </a:r>
            <a:br>
              <a:rPr lang="de-DE" altLang="it-IT" sz="3200" smtClean="0">
                <a:latin typeface="Tahoma" pitchFamily="34" charset="0"/>
              </a:rPr>
            </a:br>
            <a:r>
              <a:rPr lang="de-DE" altLang="it-IT" sz="2400" smtClean="0">
                <a:latin typeface="Tahoma" pitchFamily="34" charset="0"/>
              </a:rPr>
              <a:t>Various levels – pluralism of rules and actors</a:t>
            </a:r>
            <a:endParaRPr lang="de-DE" altLang="it-IT" sz="24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23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it-IT" sz="3200" smtClean="0">
                <a:latin typeface="Tahoma" pitchFamily="34" charset="0"/>
              </a:rPr>
              <a:t>Examples of Minority</a:t>
            </a:r>
            <a:r>
              <a:rPr lang="de-DE" altLang="it-IT" sz="3600" smtClean="0">
                <a:latin typeface="Tahoma" pitchFamily="34" charset="0"/>
              </a:rPr>
              <a:t> </a:t>
            </a:r>
            <a:r>
              <a:rPr lang="de-DE" altLang="it-IT" sz="3200" smtClean="0">
                <a:latin typeface="Tahoma" pitchFamily="34" charset="0"/>
              </a:rPr>
              <a:t>Governance</a:t>
            </a:r>
            <a:endParaRPr lang="de-DE" altLang="it-IT" sz="32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56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Objectives of minority-protection</a:t>
            </a:r>
            <a:endParaRPr lang="it-IT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5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mtClean="0"/>
              <a:t>An internal matter? </a:t>
            </a:r>
            <a:endParaRPr lang="it-IT" altLang="it-IT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1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mtClean="0"/>
              <a:t>Post WW II / Cold War</a:t>
            </a:r>
            <a:endParaRPr lang="it-IT" altLang="it-IT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33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600" smtClean="0">
                <a:latin typeface="Tahoma" pitchFamily="34" charset="0"/>
                <a:cs typeface="Tahoma" pitchFamily="34" charset="0"/>
              </a:rPr>
              <a:t>The new frame: European integration</a:t>
            </a:r>
            <a:endParaRPr lang="it-IT" altLang="it-IT" sz="3600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54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it-IT" sz="3200" smtClean="0">
                <a:latin typeface="Tahoma" pitchFamily="34" charset="0"/>
                <a:cs typeface="Tahoma" pitchFamily="34" charset="0"/>
              </a:rPr>
              <a:t>Ethnic conflicts or tensions in the early 1990s</a:t>
            </a:r>
            <a:endParaRPr lang="en-GB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8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altLang="it-IT" sz="3200" smtClean="0">
                <a:latin typeface="Tahoma" pitchFamily="34" charset="0"/>
                <a:cs typeface="Tahoma" pitchFamily="34" charset="0"/>
              </a:rPr>
              <a:t>Post 1989: “The end of history“?</a:t>
            </a:r>
            <a:br>
              <a:rPr lang="de-DE" altLang="it-IT" sz="3200" smtClean="0">
                <a:latin typeface="Tahoma" pitchFamily="34" charset="0"/>
                <a:cs typeface="Tahoma" pitchFamily="34" charset="0"/>
              </a:rPr>
            </a:br>
            <a:r>
              <a:rPr lang="de-DE" altLang="it-IT" sz="2400" smtClean="0">
                <a:latin typeface="Tahoma" pitchFamily="34" charset="0"/>
                <a:cs typeface="Tahoma" pitchFamily="34" charset="0"/>
              </a:rPr>
              <a:t>Challenge EU enlargement 2004</a:t>
            </a:r>
            <a:endParaRPr lang="en-US" altLang="it-IT" sz="24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92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it-IT" sz="3600" smtClean="0">
                <a:latin typeface="Tahoma" pitchFamily="34" charset="0"/>
                <a:cs typeface="Tahoma" pitchFamily="34" charset="0"/>
              </a:rPr>
              <a:t>European Constitutional Space</a:t>
            </a:r>
            <a:endParaRPr lang="en-US" altLang="it-IT" sz="36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90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it-IT" sz="3200" smtClean="0">
                <a:latin typeface="Tahoma" pitchFamily="34" charset="0"/>
              </a:rPr>
              <a:t>1990s: </a:t>
            </a:r>
            <a:r>
              <a:rPr lang="en-GB" altLang="it-IT" sz="3200" smtClean="0">
                <a:latin typeface="Tahoma" pitchFamily="34" charset="0"/>
              </a:rPr>
              <a:t>Creation of European Minority Rights </a:t>
            </a:r>
            <a:r>
              <a:rPr lang="en-GB" altLang="it-IT" sz="3200" i="1" smtClean="0">
                <a:latin typeface="Tahoma" pitchFamily="34" charset="0"/>
              </a:rPr>
              <a:t>System</a:t>
            </a:r>
            <a:endParaRPr lang="en-GB" altLang="it-IT" sz="2400" i="1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6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 sz="3200" smtClean="0">
                <a:latin typeface="Tahoma" pitchFamily="34" charset="0"/>
                <a:cs typeface="Tahoma" pitchFamily="34" charset="0"/>
              </a:rPr>
              <a:t>European Charter for Regional or Minority Languages (ECRML), </a:t>
            </a:r>
            <a:r>
              <a:rPr lang="en-US" altLang="it-IT" sz="2800" smtClean="0">
                <a:latin typeface="Tahoma" pitchFamily="34" charset="0"/>
                <a:cs typeface="Tahoma" pitchFamily="34" charset="0"/>
              </a:rPr>
              <a:t>ETS No. 148 (1992)</a:t>
            </a:r>
            <a:endParaRPr lang="en-US" altLang="it-IT" sz="28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868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Personalizzato</PresentationFormat>
  <Paragraphs>16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Europe, Diversity and Minorities</vt:lpstr>
      <vt:lpstr>An internal matter? </vt:lpstr>
      <vt:lpstr>Post WW II / Cold War</vt:lpstr>
      <vt:lpstr>The new frame: European integration</vt:lpstr>
      <vt:lpstr>Ethnic conflicts or tensions in the early 1990s</vt:lpstr>
      <vt:lpstr>Post 1989: “The end of history“? Challenge EU enlargement 2004</vt:lpstr>
      <vt:lpstr>European Constitutional Space</vt:lpstr>
      <vt:lpstr>1990s: Creation of European Minority Rights System</vt:lpstr>
      <vt:lpstr>European Charter for Regional or Minority Languages (ECRML), ETS No. 148 (1992)</vt:lpstr>
      <vt:lpstr>Framework Convention for the Protection of  National Minorities FCNM  ETS No. 157 (1997)</vt:lpstr>
      <vt:lpstr>Framework Convention (FCNM) - II</vt:lpstr>
      <vt:lpstr>Substantive Provisions of FCNM</vt:lpstr>
      <vt:lpstr>OSCE HCNM Recommendations</vt:lpstr>
      <vt:lpstr>Implementation: Various levels – pluralism of rules and actors</vt:lpstr>
      <vt:lpstr>Examples of Minority Governance</vt:lpstr>
      <vt:lpstr>Objectives of minority-protection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Europe, Diversity and Minorities</dc:title>
  <dc:creator>Daniela</dc:creator>
  <cp:lastModifiedBy>Daniela</cp:lastModifiedBy>
  <cp:revision>1</cp:revision>
  <dcterms:created xsi:type="dcterms:W3CDTF">2021-08-29T19:02:45Z</dcterms:created>
  <dcterms:modified xsi:type="dcterms:W3CDTF">2021-08-29T19:02:45Z</dcterms:modified>
</cp:coreProperties>
</file>