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972300" cy="101092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9CA0D-D57A-45A2-9C09-8874FBEF323D}" type="datetimeFigureOut">
              <a:rPr lang="it-IT" smtClean="0"/>
              <a:t>29/08/2021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25813-A6B0-4C2E-881A-DB9F0D2D48C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6182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9CA0D-D57A-45A2-9C09-8874FBEF323D}" type="datetimeFigureOut">
              <a:rPr lang="it-IT" smtClean="0"/>
              <a:t>29/08/2021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25813-A6B0-4C2E-881A-DB9F0D2D48C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210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600" smtClean="0"/>
              <a:t>Europa, diversità e minoranze</a:t>
            </a:r>
            <a:endParaRPr lang="it-IT" altLang="it-IT" sz="3600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35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it-IT" altLang="it-IT" sz="3200" smtClean="0">
                <a:latin typeface="Tahoma" pitchFamily="34" charset="0"/>
              </a:rPr>
              <a:t>Convenzione-quadro per la protezione delle minoranze nazionali 		</a:t>
            </a:r>
            <a:r>
              <a:rPr lang="it-IT" altLang="it-IT" sz="2400" smtClean="0">
                <a:latin typeface="Tahoma" pitchFamily="34" charset="0"/>
              </a:rPr>
              <a:t>STCE n. 157 (1997)</a:t>
            </a:r>
            <a:endParaRPr lang="it-IT" altLang="it-IT" sz="24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31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</a:rPr>
              <a:t>Convenzione-quadro - II</a:t>
            </a:r>
            <a:endParaRPr lang="it-IT" altLang="it-IT" sz="32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14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Disposizioni sostanziali della Convenzione-quadro</a:t>
            </a:r>
            <a:endParaRPr lang="it-IT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78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it-IT" altLang="it-IT" sz="3600" smtClean="0">
                <a:latin typeface="Tahoma" pitchFamily="34" charset="0"/>
              </a:rPr>
              <a:t>Raccomandazioni ACMN dell'OCSE</a:t>
            </a:r>
            <a:endParaRPr lang="it-IT" altLang="it-IT" sz="36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54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it-IT" altLang="it-IT" sz="3200" smtClean="0">
                <a:latin typeface="Tahoma" pitchFamily="34" charset="0"/>
              </a:rPr>
              <a:t>Attuazione:</a:t>
            </a:r>
            <a:br>
              <a:rPr lang="it-IT" altLang="it-IT" sz="3200" smtClean="0">
                <a:latin typeface="Tahoma" pitchFamily="34" charset="0"/>
              </a:rPr>
            </a:br>
            <a:r>
              <a:rPr lang="it-IT" altLang="it-IT" sz="2400" smtClean="0">
                <a:latin typeface="Tahoma" pitchFamily="34" charset="0"/>
              </a:rPr>
              <a:t>Vari livelli - pluralismo di norme e attori</a:t>
            </a:r>
            <a:endParaRPr lang="it-IT" altLang="it-IT" sz="24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12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</a:rPr>
              <a:t>Esempi di governance delle minoranze</a:t>
            </a:r>
            <a:endParaRPr lang="it-IT" altLang="it-IT" sz="32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977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Obiettivi della tutela delle minoranze</a:t>
            </a:r>
            <a:endParaRPr lang="it-IT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10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mtClean="0"/>
              <a:t>Una questione interna? </a:t>
            </a:r>
            <a:endParaRPr lang="it-IT" altLang="it-IT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1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mtClean="0"/>
              <a:t>Secondo dopoguerra / Guerra fredda</a:t>
            </a:r>
            <a:endParaRPr lang="it-IT" altLang="it-IT" smtClean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41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600" smtClean="0">
                <a:latin typeface="Tahoma" pitchFamily="34" charset="0"/>
                <a:cs typeface="Tahoma" pitchFamily="34" charset="0"/>
              </a:rPr>
              <a:t>Il nuovo quadro: l’integrazione europea</a:t>
            </a:r>
            <a:endParaRPr lang="it-IT" altLang="it-IT" sz="36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38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Conflitti o tensioni etniche all'inizio degli anni 1990</a:t>
            </a:r>
            <a:endParaRPr lang="it-IT" altLang="it-IT" sz="32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Dopo il 1989: "La fine della storia"?</a:t>
            </a:r>
            <a:br>
              <a:rPr lang="it-IT" altLang="it-IT" sz="3200" smtClean="0">
                <a:latin typeface="Tahoma" pitchFamily="34" charset="0"/>
                <a:cs typeface="Tahoma" pitchFamily="34" charset="0"/>
              </a:rPr>
            </a:br>
            <a:r>
              <a:rPr lang="it-IT" altLang="it-IT" sz="2400" smtClean="0">
                <a:latin typeface="Tahoma" pitchFamily="34" charset="0"/>
                <a:cs typeface="Tahoma" pitchFamily="34" charset="0"/>
              </a:rPr>
              <a:t>La sfida dell'allargamento dell'UE del 2004</a:t>
            </a:r>
            <a:endParaRPr lang="it-IT" altLang="it-IT" sz="24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4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600" smtClean="0">
                <a:latin typeface="Tahoma" pitchFamily="34" charset="0"/>
                <a:cs typeface="Tahoma" pitchFamily="34" charset="0"/>
              </a:rPr>
              <a:t>Spazio costituzionale europeo</a:t>
            </a:r>
            <a:endParaRPr lang="it-IT" altLang="it-IT" sz="36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69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</a:rPr>
              <a:t>Anni 1990: Creazione di un </a:t>
            </a:r>
            <a:r>
              <a:rPr lang="it-IT" altLang="it-IT" sz="3200" i="1" smtClean="0">
                <a:latin typeface="Tahoma" pitchFamily="34" charset="0"/>
              </a:rPr>
              <a:t>Sistema </a:t>
            </a:r>
            <a:r>
              <a:rPr lang="it-IT" altLang="it-IT" sz="3200" smtClean="0">
                <a:latin typeface="Tahoma" pitchFamily="34" charset="0"/>
              </a:rPr>
              <a:t>europeo </a:t>
            </a:r>
            <a:br>
              <a:rPr lang="it-IT" altLang="it-IT" sz="3200" smtClean="0">
                <a:latin typeface="Tahoma" pitchFamily="34" charset="0"/>
              </a:rPr>
            </a:br>
            <a:r>
              <a:rPr lang="it-IT" altLang="it-IT" sz="3200" smtClean="0">
                <a:latin typeface="Tahoma" pitchFamily="34" charset="0"/>
              </a:rPr>
              <a:t>di diritti delle minoranze </a:t>
            </a:r>
            <a:endParaRPr lang="it-IT" altLang="it-IT" sz="3200" smtClean="0">
              <a:latin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33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it-IT" sz="3200" smtClean="0">
                <a:latin typeface="Tahoma" pitchFamily="34" charset="0"/>
                <a:cs typeface="Tahoma" pitchFamily="34" charset="0"/>
              </a:rPr>
              <a:t>Carta europea delle lingue regionali o minoritarie</a:t>
            </a:r>
            <a:br>
              <a:rPr lang="it-IT" altLang="it-IT" sz="3200" smtClean="0">
                <a:latin typeface="Tahoma" pitchFamily="34" charset="0"/>
                <a:cs typeface="Tahoma" pitchFamily="34" charset="0"/>
              </a:rPr>
            </a:br>
            <a:r>
              <a:rPr lang="it-IT" altLang="it-IT" sz="2800" smtClean="0">
                <a:latin typeface="Tahoma" pitchFamily="34" charset="0"/>
                <a:cs typeface="Tahoma" pitchFamily="34" charset="0"/>
              </a:rPr>
              <a:t>STCE n. 148 (1992)</a:t>
            </a:r>
            <a:endParaRPr lang="it-IT" altLang="it-IT" sz="280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888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</Words>
  <Application>Microsoft Office PowerPoint</Application>
  <PresentationFormat>Personalizzato</PresentationFormat>
  <Paragraphs>16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Tema di Office</vt:lpstr>
      <vt:lpstr>Europa, diversità e minoranze</vt:lpstr>
      <vt:lpstr>Una questione interna? </vt:lpstr>
      <vt:lpstr>Secondo dopoguerra / Guerra fredda</vt:lpstr>
      <vt:lpstr>Il nuovo quadro: l’integrazione europea</vt:lpstr>
      <vt:lpstr>Conflitti o tensioni etniche all'inizio degli anni 1990</vt:lpstr>
      <vt:lpstr>Dopo il 1989: "La fine della storia"? La sfida dell'allargamento dell'UE del 2004</vt:lpstr>
      <vt:lpstr>Spazio costituzionale europeo</vt:lpstr>
      <vt:lpstr>Anni 1990: Creazione di un Sistema europeo  di diritti delle minoranze </vt:lpstr>
      <vt:lpstr>Carta europea delle lingue regionali o minoritarie STCE n. 148 (1992)</vt:lpstr>
      <vt:lpstr>Convenzione-quadro per la protezione delle minoranze nazionali   STCE n. 157 (1997)</vt:lpstr>
      <vt:lpstr>Convenzione-quadro - II</vt:lpstr>
      <vt:lpstr>Disposizioni sostanziali della Convenzione-quadro</vt:lpstr>
      <vt:lpstr>Raccomandazioni ACMN dell'OCSE</vt:lpstr>
      <vt:lpstr>Attuazione: Vari livelli - pluralismo di norme e attori</vt:lpstr>
      <vt:lpstr>Esempi di governance delle minoranze</vt:lpstr>
      <vt:lpstr>Obiettivi della tutela delle minoranze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Europa, diversità e minoranze</dc:title>
  <dc:creator>Daniela</dc:creator>
  <cp:lastModifiedBy>Daniela</cp:lastModifiedBy>
  <cp:revision>1</cp:revision>
  <dcterms:created xsi:type="dcterms:W3CDTF">2021-08-29T18:59:54Z</dcterms:created>
  <dcterms:modified xsi:type="dcterms:W3CDTF">2021-08-29T18:59:54Z</dcterms:modified>
</cp:coreProperties>
</file>