
<file path=[Content_Types].xml><?xml version="1.0" encoding="utf-8"?>
<Types xmlns="http://schemas.openxmlformats.org/package/2006/content-types">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9144000" cy="6858000"/>
  <p:defaultTextStyle>
    <a:defPPr>
      <a:defRPr kern="0"/>
    </a:def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2" d="100"/>
          <a:sy n="62" d="100"/>
        </p:scale>
        <p:origin x="-1596" y="-222"/>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000" b="1" i="0">
                <a:solidFill>
                  <a:schemeClr val="tx1"/>
                </a:solidFill>
                <a:latin typeface="Courier New"/>
                <a:cs typeface="Courier New"/>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tx1"/>
                </a:solidFill>
                <a:latin typeface="Courier New"/>
                <a:cs typeface="Courier New"/>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chemeClr val="tx1"/>
                </a:solidFill>
                <a:latin typeface="Courier New"/>
                <a:cs typeface="Courier New"/>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254340" y="3300064"/>
            <a:ext cx="4876800" cy="279400"/>
          </a:xfrm>
          <a:custGeom>
            <a:avLst/>
            <a:gdLst/>
            <a:ahLst/>
            <a:cxnLst/>
            <a:rect l="l" t="t" r="r" b="b"/>
            <a:pathLst>
              <a:path w="4876800" h="279400">
                <a:moveTo>
                  <a:pt x="4876800" y="0"/>
                </a:moveTo>
                <a:lnTo>
                  <a:pt x="0" y="0"/>
                </a:lnTo>
                <a:lnTo>
                  <a:pt x="0" y="279400"/>
                </a:lnTo>
                <a:lnTo>
                  <a:pt x="4876800" y="279400"/>
                </a:lnTo>
                <a:lnTo>
                  <a:pt x="4876800" y="0"/>
                </a:lnTo>
                <a:close/>
              </a:path>
            </a:pathLst>
          </a:custGeom>
          <a:solidFill>
            <a:srgbClr val="FFFF00"/>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chemeClr val="tx1"/>
                </a:solidFill>
                <a:latin typeface="Courier New"/>
                <a:cs typeface="Courier New"/>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9/9/2025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41640" y="3235452"/>
            <a:ext cx="7035800" cy="330200"/>
          </a:xfrm>
          <a:prstGeom prst="rect">
            <a:avLst/>
          </a:prstGeom>
        </p:spPr>
        <p:txBody>
          <a:bodyPr wrap="square" lIns="0" tIns="0" rIns="0" bIns="0">
            <a:spAutoFit/>
          </a:bodyPr>
          <a:lstStyle>
            <a:lvl1pPr>
              <a:defRPr sz="2000" b="1" i="0">
                <a:solidFill>
                  <a:schemeClr val="tx1"/>
                </a:solidFill>
                <a:latin typeface="Courier New"/>
                <a:cs typeface="Courier New"/>
              </a:defRPr>
            </a:lvl1pPr>
          </a:lstStyle>
          <a:p>
            <a:endParaRPr/>
          </a:p>
        </p:txBody>
      </p:sp>
      <p:sp>
        <p:nvSpPr>
          <p:cNvPr id="3" name="Holder 3"/>
          <p:cNvSpPr>
            <a:spLocks noGrp="1"/>
          </p:cNvSpPr>
          <p:nvPr>
            <p:ph type="body" idx="1"/>
          </p:nvPr>
        </p:nvSpPr>
        <p:spPr>
          <a:xfrm>
            <a:off x="457200" y="1577340"/>
            <a:ext cx="822960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9/9/2025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‹N›</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3175" y="0"/>
            <a:ext cx="9140825" cy="6857999"/>
          </a:xfrm>
          <a:prstGeom prst="rect">
            <a:avLst/>
          </a:prstGeom>
        </p:spPr>
      </p:pic>
      <p:sp>
        <p:nvSpPr>
          <p:cNvPr id="3" name="object 3"/>
          <p:cNvSpPr txBox="1"/>
          <p:nvPr/>
        </p:nvSpPr>
        <p:spPr>
          <a:xfrm>
            <a:off x="134212" y="5769362"/>
            <a:ext cx="6369050" cy="410369"/>
          </a:xfrm>
          <a:prstGeom prst="rect">
            <a:avLst/>
          </a:prstGeom>
          <a:solidFill>
            <a:srgbClr val="DEFF1C"/>
          </a:solidFill>
        </p:spPr>
        <p:txBody>
          <a:bodyPr vert="horz" wrap="square" lIns="0" tIns="0" rIns="0" bIns="0" rtlCol="0">
            <a:spAutoFit/>
          </a:bodyPr>
          <a:lstStyle/>
          <a:p>
            <a:pPr>
              <a:lnSpc>
                <a:spcPts val="3235"/>
              </a:lnSpc>
            </a:pPr>
            <a:r>
              <a:rPr lang="en-GB" sz="3200" b="1" dirty="0" smtClean="0">
                <a:latin typeface="Courier New"/>
                <a:cs typeface="Courier New"/>
              </a:rPr>
              <a:t>Democracy Across Borders</a:t>
            </a:r>
            <a:endParaRPr lang="en-GB" sz="3200" dirty="0">
              <a:latin typeface="Courier New"/>
              <a:cs typeface="Courier New"/>
            </a:endParaRPr>
          </a:p>
        </p:txBody>
      </p:sp>
      <p:sp>
        <p:nvSpPr>
          <p:cNvPr id="4" name="object 4"/>
          <p:cNvSpPr txBox="1"/>
          <p:nvPr/>
        </p:nvSpPr>
        <p:spPr>
          <a:xfrm>
            <a:off x="134212" y="6264662"/>
            <a:ext cx="5391150" cy="457200"/>
          </a:xfrm>
          <a:prstGeom prst="rect">
            <a:avLst/>
          </a:prstGeom>
          <a:solidFill>
            <a:srgbClr val="DEFF1C"/>
          </a:solidFill>
        </p:spPr>
        <p:txBody>
          <a:bodyPr vert="horz" wrap="square" lIns="0" tIns="0" rIns="0" bIns="0" rtlCol="0">
            <a:spAutoFit/>
          </a:bodyPr>
          <a:lstStyle/>
          <a:p>
            <a:pPr>
              <a:lnSpc>
                <a:spcPts val="3250"/>
              </a:lnSpc>
            </a:pPr>
            <a:r>
              <a:rPr sz="3200" dirty="0">
                <a:latin typeface="Courier New"/>
                <a:cs typeface="Courier New"/>
              </a:rPr>
              <a:t>Andreas</a:t>
            </a:r>
            <a:r>
              <a:rPr sz="3200" spc="-130" dirty="0">
                <a:latin typeface="Courier New"/>
                <a:cs typeface="Courier New"/>
              </a:rPr>
              <a:t> </a:t>
            </a:r>
            <a:r>
              <a:rPr sz="3200" spc="-10" dirty="0">
                <a:latin typeface="Courier New"/>
                <a:cs typeface="Courier New"/>
              </a:rPr>
              <a:t>Oberprantacher</a:t>
            </a:r>
            <a:endParaRPr sz="3200">
              <a:latin typeface="Courier New"/>
              <a:cs typeface="Courier New"/>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55118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“Looking</a:t>
            </a:r>
            <a:r>
              <a:rPr sz="2000" spc="-25" dirty="0">
                <a:latin typeface="Courier New"/>
                <a:cs typeface="Courier New"/>
              </a:rPr>
              <a:t> </a:t>
            </a:r>
            <a:r>
              <a:rPr sz="2000" dirty="0">
                <a:latin typeface="Courier New"/>
                <a:cs typeface="Courier New"/>
              </a:rPr>
              <a:t>at</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ways</a:t>
            </a:r>
            <a:r>
              <a:rPr sz="2000" spc="-25" dirty="0">
                <a:latin typeface="Courier New"/>
                <a:cs typeface="Courier New"/>
              </a:rPr>
              <a:t> </a:t>
            </a:r>
            <a:r>
              <a:rPr sz="2000" dirty="0">
                <a:latin typeface="Courier New"/>
                <a:cs typeface="Courier New"/>
              </a:rPr>
              <a:t>borders</a:t>
            </a:r>
            <a:r>
              <a:rPr sz="2000" spc="-25" dirty="0">
                <a:latin typeface="Courier New"/>
                <a:cs typeface="Courier New"/>
              </a:rPr>
              <a:t> </a:t>
            </a:r>
            <a:r>
              <a:rPr sz="2000" dirty="0">
                <a:latin typeface="Courier New"/>
                <a:cs typeface="Courier New"/>
              </a:rPr>
              <a:t>are</a:t>
            </a:r>
            <a:r>
              <a:rPr sz="2000" spc="-25" dirty="0">
                <a:latin typeface="Courier New"/>
                <a:cs typeface="Courier New"/>
              </a:rPr>
              <a:t> </a:t>
            </a:r>
            <a:r>
              <a:rPr sz="2000" dirty="0">
                <a:latin typeface="Courier New"/>
                <a:cs typeface="Courier New"/>
              </a:rPr>
              <a:t>controlled</a:t>
            </a:r>
            <a:r>
              <a:rPr sz="2000" spc="-25" dirty="0">
                <a:latin typeface="Courier New"/>
                <a:cs typeface="Courier New"/>
              </a:rPr>
              <a:t> </a:t>
            </a:r>
            <a:r>
              <a:rPr sz="2000" dirty="0">
                <a:latin typeface="Courier New"/>
                <a:cs typeface="Courier New"/>
              </a:rPr>
              <a:t>and</a:t>
            </a:r>
            <a:r>
              <a:rPr sz="2000" spc="-25" dirty="0">
                <a:latin typeface="Courier New"/>
                <a:cs typeface="Courier New"/>
              </a:rPr>
              <a:t> </a:t>
            </a:r>
            <a:r>
              <a:rPr sz="2000" spc="-10" dirty="0">
                <a:latin typeface="Courier New"/>
                <a:cs typeface="Courier New"/>
              </a:rPr>
              <a:t>managed </a:t>
            </a:r>
            <a:r>
              <a:rPr sz="2000" dirty="0">
                <a:latin typeface="Courier New"/>
                <a:cs typeface="Courier New"/>
              </a:rPr>
              <a:t>from</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angle</a:t>
            </a:r>
            <a:r>
              <a:rPr sz="2000" spc="-20"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regime</a:t>
            </a:r>
            <a:r>
              <a:rPr sz="2000" spc="-20" dirty="0">
                <a:latin typeface="Courier New"/>
                <a:cs typeface="Courier New"/>
              </a:rPr>
              <a:t> </a:t>
            </a:r>
            <a:r>
              <a:rPr sz="2000" dirty="0">
                <a:latin typeface="Courier New"/>
                <a:cs typeface="Courier New"/>
              </a:rPr>
              <a:t>means</a:t>
            </a:r>
            <a:r>
              <a:rPr sz="2000" spc="-20" dirty="0">
                <a:latin typeface="Courier New"/>
                <a:cs typeface="Courier New"/>
              </a:rPr>
              <a:t> </a:t>
            </a:r>
            <a:r>
              <a:rPr sz="2000" spc="-10" dirty="0">
                <a:latin typeface="Courier New"/>
                <a:cs typeface="Courier New"/>
              </a:rPr>
              <a:t>carefully </a:t>
            </a:r>
            <a:r>
              <a:rPr sz="2000" dirty="0">
                <a:latin typeface="Courier New"/>
                <a:cs typeface="Courier New"/>
              </a:rPr>
              <a:t>investigating</a:t>
            </a:r>
            <a:r>
              <a:rPr sz="2000" spc="-35" dirty="0">
                <a:latin typeface="Courier New"/>
                <a:cs typeface="Courier New"/>
              </a:rPr>
              <a:t> </a:t>
            </a:r>
            <a:r>
              <a:rPr sz="2000" dirty="0">
                <a:latin typeface="Courier New"/>
                <a:cs typeface="Courier New"/>
              </a:rPr>
              <a:t>the</a:t>
            </a:r>
            <a:r>
              <a:rPr sz="2000" spc="-35" dirty="0">
                <a:latin typeface="Courier New"/>
                <a:cs typeface="Courier New"/>
              </a:rPr>
              <a:t> </a:t>
            </a:r>
            <a:r>
              <a:rPr sz="2000" dirty="0">
                <a:latin typeface="Courier New"/>
                <a:cs typeface="Courier New"/>
              </a:rPr>
              <a:t>set</a:t>
            </a:r>
            <a:r>
              <a:rPr sz="2000" spc="-30" dirty="0">
                <a:latin typeface="Courier New"/>
                <a:cs typeface="Courier New"/>
              </a:rPr>
              <a:t> </a:t>
            </a:r>
            <a:r>
              <a:rPr sz="2000" dirty="0">
                <a:latin typeface="Courier New"/>
                <a:cs typeface="Courier New"/>
              </a:rPr>
              <a:t>of</a:t>
            </a:r>
            <a:r>
              <a:rPr sz="2000" spc="-35" dirty="0">
                <a:latin typeface="Courier New"/>
                <a:cs typeface="Courier New"/>
              </a:rPr>
              <a:t> </a:t>
            </a:r>
            <a:r>
              <a:rPr sz="2000" dirty="0">
                <a:latin typeface="Courier New"/>
                <a:cs typeface="Courier New"/>
              </a:rPr>
              <a:t>heterogeneous</a:t>
            </a:r>
            <a:r>
              <a:rPr sz="2000" spc="-35" dirty="0">
                <a:latin typeface="Courier New"/>
                <a:cs typeface="Courier New"/>
              </a:rPr>
              <a:t> </a:t>
            </a:r>
            <a:r>
              <a:rPr sz="2000" dirty="0">
                <a:latin typeface="Courier New"/>
                <a:cs typeface="Courier New"/>
              </a:rPr>
              <a:t>social</a:t>
            </a:r>
            <a:r>
              <a:rPr sz="2000" spc="-30" dirty="0">
                <a:latin typeface="Courier New"/>
                <a:cs typeface="Courier New"/>
              </a:rPr>
              <a:t> </a:t>
            </a:r>
            <a:r>
              <a:rPr sz="2000" spc="-10" dirty="0">
                <a:latin typeface="Courier New"/>
                <a:cs typeface="Courier New"/>
              </a:rPr>
              <a:t>practices </a:t>
            </a:r>
            <a:r>
              <a:rPr sz="2000" dirty="0">
                <a:latin typeface="Courier New"/>
                <a:cs typeface="Courier New"/>
              </a:rPr>
              <a:t>and</a:t>
            </a:r>
            <a:r>
              <a:rPr sz="2000" spc="-35" dirty="0">
                <a:latin typeface="Courier New"/>
                <a:cs typeface="Courier New"/>
              </a:rPr>
              <a:t> </a:t>
            </a:r>
            <a:r>
              <a:rPr sz="2000" dirty="0">
                <a:latin typeface="Courier New"/>
                <a:cs typeface="Courier New"/>
              </a:rPr>
              <a:t>structures,</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discourses,</a:t>
            </a:r>
            <a:r>
              <a:rPr sz="2000" spc="-30" dirty="0">
                <a:latin typeface="Courier New"/>
                <a:cs typeface="Courier New"/>
              </a:rPr>
              <a:t> </a:t>
            </a:r>
            <a:r>
              <a:rPr sz="2000" dirty="0">
                <a:latin typeface="Courier New"/>
                <a:cs typeface="Courier New"/>
              </a:rPr>
              <a:t>actors,</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spc="-10" dirty="0">
                <a:latin typeface="Courier New"/>
                <a:cs typeface="Courier New"/>
              </a:rPr>
              <a:t>rationalities </a:t>
            </a:r>
            <a:r>
              <a:rPr sz="2000" dirty="0">
                <a:latin typeface="Courier New"/>
                <a:cs typeface="Courier New"/>
              </a:rPr>
              <a:t>that</a:t>
            </a:r>
            <a:r>
              <a:rPr sz="2000" spc="-35" dirty="0">
                <a:latin typeface="Courier New"/>
                <a:cs typeface="Courier New"/>
              </a:rPr>
              <a:t> </a:t>
            </a:r>
            <a:r>
              <a:rPr sz="2000" dirty="0">
                <a:latin typeface="Courier New"/>
                <a:cs typeface="Courier New"/>
              </a:rPr>
              <a:t>intervene</a:t>
            </a:r>
            <a:r>
              <a:rPr sz="2000" spc="-35" dirty="0">
                <a:latin typeface="Courier New"/>
                <a:cs typeface="Courier New"/>
              </a:rPr>
              <a:t> </a:t>
            </a:r>
            <a:r>
              <a:rPr sz="2000" dirty="0">
                <a:latin typeface="Courier New"/>
                <a:cs typeface="Courier New"/>
              </a:rPr>
              <a:t>in</a:t>
            </a:r>
            <a:r>
              <a:rPr sz="2000" spc="-35" dirty="0">
                <a:latin typeface="Courier New"/>
                <a:cs typeface="Courier New"/>
              </a:rPr>
              <a:t> </a:t>
            </a:r>
            <a:r>
              <a:rPr sz="2000" dirty="0">
                <a:latin typeface="Courier New"/>
                <a:cs typeface="Courier New"/>
              </a:rPr>
              <a:t>processes</a:t>
            </a:r>
            <a:r>
              <a:rPr sz="2000" spc="-30" dirty="0">
                <a:latin typeface="Courier New"/>
                <a:cs typeface="Courier New"/>
              </a:rPr>
              <a:t> </a:t>
            </a:r>
            <a:r>
              <a:rPr sz="2000" dirty="0">
                <a:latin typeface="Courier New"/>
                <a:cs typeface="Courier New"/>
              </a:rPr>
              <a:t>of</a:t>
            </a:r>
            <a:r>
              <a:rPr sz="2000" spc="-35" dirty="0">
                <a:latin typeface="Courier New"/>
                <a:cs typeface="Courier New"/>
              </a:rPr>
              <a:t> </a:t>
            </a:r>
            <a:r>
              <a:rPr sz="2000" dirty="0">
                <a:latin typeface="Courier New"/>
                <a:cs typeface="Courier New"/>
              </a:rPr>
              <a:t>governmentalization</a:t>
            </a:r>
            <a:r>
              <a:rPr sz="2000" spc="-35" dirty="0">
                <a:latin typeface="Courier New"/>
                <a:cs typeface="Courier New"/>
              </a:rPr>
              <a:t> </a:t>
            </a:r>
            <a:r>
              <a:rPr sz="2000" dirty="0">
                <a:latin typeface="Courier New"/>
                <a:cs typeface="Courier New"/>
              </a:rPr>
              <a:t>of</a:t>
            </a:r>
            <a:r>
              <a:rPr sz="2000" spc="-30" dirty="0">
                <a:latin typeface="Courier New"/>
                <a:cs typeface="Courier New"/>
              </a:rPr>
              <a:t> </a:t>
            </a:r>
            <a:r>
              <a:rPr sz="2000" spc="-25" dirty="0">
                <a:latin typeface="Courier New"/>
                <a:cs typeface="Courier New"/>
              </a:rPr>
              <a:t>the </a:t>
            </a:r>
            <a:r>
              <a:rPr sz="2000" dirty="0">
                <a:latin typeface="Courier New"/>
                <a:cs typeface="Courier New"/>
              </a:rPr>
              <a:t>border.</a:t>
            </a:r>
            <a:r>
              <a:rPr sz="2000" spc="-35" dirty="0">
                <a:latin typeface="Courier New"/>
                <a:cs typeface="Courier New"/>
              </a:rPr>
              <a:t> </a:t>
            </a:r>
            <a:r>
              <a:rPr sz="2000" dirty="0">
                <a:latin typeface="Courier New"/>
                <a:cs typeface="Courier New"/>
              </a:rPr>
              <a:t>It</a:t>
            </a:r>
            <a:r>
              <a:rPr sz="2000" spc="-20" dirty="0">
                <a:latin typeface="Courier New"/>
                <a:cs typeface="Courier New"/>
              </a:rPr>
              <a:t> </a:t>
            </a:r>
            <a:r>
              <a:rPr sz="2000" dirty="0">
                <a:latin typeface="Courier New"/>
                <a:cs typeface="Courier New"/>
              </a:rPr>
              <a:t>also</a:t>
            </a:r>
            <a:r>
              <a:rPr sz="2000" spc="-20" dirty="0">
                <a:latin typeface="Courier New"/>
                <a:cs typeface="Courier New"/>
              </a:rPr>
              <a:t> </a:t>
            </a:r>
            <a:r>
              <a:rPr sz="2000" dirty="0">
                <a:latin typeface="Courier New"/>
                <a:cs typeface="Courier New"/>
              </a:rPr>
              <a:t>means</a:t>
            </a:r>
            <a:r>
              <a:rPr sz="2000" spc="-20" dirty="0">
                <a:latin typeface="Courier New"/>
                <a:cs typeface="Courier New"/>
              </a:rPr>
              <a:t> </a:t>
            </a:r>
            <a:r>
              <a:rPr sz="2000" dirty="0">
                <a:latin typeface="Courier New"/>
                <a:cs typeface="Courier New"/>
              </a:rPr>
              <a:t>that</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unity</a:t>
            </a:r>
            <a:r>
              <a:rPr sz="2000" spc="-20"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border</a:t>
            </a:r>
            <a:r>
              <a:rPr sz="2000" spc="-20" dirty="0">
                <a:latin typeface="Courier New"/>
                <a:cs typeface="Courier New"/>
              </a:rPr>
              <a:t> </a:t>
            </a:r>
            <a:r>
              <a:rPr sz="2000" spc="-10" dirty="0">
                <a:latin typeface="Courier New"/>
                <a:cs typeface="Courier New"/>
              </a:rPr>
              <a:t>regime </a:t>
            </a:r>
            <a:r>
              <a:rPr sz="2000" dirty="0">
                <a:latin typeface="Courier New"/>
                <a:cs typeface="Courier New"/>
              </a:rPr>
              <a:t>is</a:t>
            </a:r>
            <a:r>
              <a:rPr sz="2000" spc="-30" dirty="0">
                <a:latin typeface="Courier New"/>
                <a:cs typeface="Courier New"/>
              </a:rPr>
              <a:t> </a:t>
            </a:r>
            <a:r>
              <a:rPr sz="2000" dirty="0">
                <a:latin typeface="Courier New"/>
                <a:cs typeface="Courier New"/>
              </a:rPr>
              <a:t>not</a:t>
            </a:r>
            <a:r>
              <a:rPr sz="2000" spc="-20" dirty="0">
                <a:latin typeface="Courier New"/>
                <a:cs typeface="Courier New"/>
              </a:rPr>
              <a:t> </a:t>
            </a:r>
            <a:r>
              <a:rPr sz="2000" dirty="0">
                <a:latin typeface="Courier New"/>
                <a:cs typeface="Courier New"/>
              </a:rPr>
              <a:t>given</a:t>
            </a:r>
            <a:r>
              <a:rPr sz="2000" spc="-20" dirty="0">
                <a:latin typeface="Courier New"/>
                <a:cs typeface="Courier New"/>
              </a:rPr>
              <a:t> </a:t>
            </a:r>
            <a:r>
              <a:rPr sz="2000" dirty="0">
                <a:latin typeface="Courier New"/>
                <a:cs typeface="Courier New"/>
              </a:rPr>
              <a:t>a</a:t>
            </a:r>
            <a:r>
              <a:rPr sz="2000" spc="-20" dirty="0">
                <a:latin typeface="Courier New"/>
                <a:cs typeface="Courier New"/>
              </a:rPr>
              <a:t> </a:t>
            </a:r>
            <a:r>
              <a:rPr sz="2000" dirty="0">
                <a:latin typeface="Courier New"/>
                <a:cs typeface="Courier New"/>
              </a:rPr>
              <a:t>priori.</a:t>
            </a:r>
            <a:r>
              <a:rPr sz="2000" spc="-20" dirty="0">
                <a:latin typeface="Courier New"/>
                <a:cs typeface="Courier New"/>
              </a:rPr>
              <a:t> </a:t>
            </a:r>
            <a:r>
              <a:rPr sz="2000" dirty="0">
                <a:latin typeface="Courier New"/>
                <a:cs typeface="Courier New"/>
              </a:rPr>
              <a:t>[...</a:t>
            </a:r>
            <a:r>
              <a:rPr sz="2000" spc="-20" dirty="0">
                <a:latin typeface="Courier New"/>
                <a:cs typeface="Courier New"/>
              </a:rPr>
              <a:t> </a:t>
            </a:r>
            <a:r>
              <a:rPr sz="2000" dirty="0">
                <a:latin typeface="Courier New"/>
                <a:cs typeface="Courier New"/>
              </a:rPr>
              <a:t>States]</a:t>
            </a:r>
            <a:r>
              <a:rPr sz="2000" spc="-20" dirty="0">
                <a:latin typeface="Courier New"/>
                <a:cs typeface="Courier New"/>
              </a:rPr>
              <a:t> </a:t>
            </a:r>
            <a:r>
              <a:rPr sz="2000" dirty="0">
                <a:latin typeface="Courier New"/>
                <a:cs typeface="Courier New"/>
              </a:rPr>
              <a:t>are</a:t>
            </a:r>
            <a:r>
              <a:rPr sz="2000" spc="-20" dirty="0">
                <a:latin typeface="Courier New"/>
                <a:cs typeface="Courier New"/>
              </a:rPr>
              <a:t> </a:t>
            </a:r>
            <a:r>
              <a:rPr sz="2000" spc="-10" dirty="0">
                <a:latin typeface="Courier New"/>
                <a:cs typeface="Courier New"/>
              </a:rPr>
              <a:t>increasingly </a:t>
            </a:r>
            <a:r>
              <a:rPr sz="2000" dirty="0">
                <a:latin typeface="Courier New"/>
                <a:cs typeface="Courier New"/>
              </a:rPr>
              <a:t>(although</a:t>
            </a:r>
            <a:r>
              <a:rPr sz="2000" spc="-30" dirty="0">
                <a:latin typeface="Courier New"/>
                <a:cs typeface="Courier New"/>
              </a:rPr>
              <a:t> </a:t>
            </a:r>
            <a:r>
              <a:rPr sz="2000" dirty="0">
                <a:latin typeface="Courier New"/>
                <a:cs typeface="Courier New"/>
              </a:rPr>
              <a:t>differently</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different</a:t>
            </a:r>
            <a:r>
              <a:rPr sz="2000" spc="-30" dirty="0">
                <a:latin typeface="Courier New"/>
                <a:cs typeface="Courier New"/>
              </a:rPr>
              <a:t> </a:t>
            </a:r>
            <a:r>
              <a:rPr sz="2000" dirty="0">
                <a:latin typeface="Courier New"/>
                <a:cs typeface="Courier New"/>
              </a:rPr>
              <a:t>parts</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spc="-10" dirty="0">
                <a:latin typeface="Courier New"/>
                <a:cs typeface="Courier New"/>
              </a:rPr>
              <a:t>world) </a:t>
            </a:r>
            <a:r>
              <a:rPr sz="2000" dirty="0">
                <a:latin typeface="Courier New"/>
                <a:cs typeface="Courier New"/>
              </a:rPr>
              <a:t>confronted</a:t>
            </a:r>
            <a:r>
              <a:rPr sz="2000" spc="-30" dirty="0">
                <a:latin typeface="Courier New"/>
                <a:cs typeface="Courier New"/>
              </a:rPr>
              <a:t> </a:t>
            </a:r>
            <a:r>
              <a:rPr sz="2000" dirty="0">
                <a:latin typeface="Courier New"/>
                <a:cs typeface="Courier New"/>
              </a:rPr>
              <a:t>with</a:t>
            </a:r>
            <a:r>
              <a:rPr sz="2000" spc="-30" dirty="0">
                <a:latin typeface="Courier New"/>
                <a:cs typeface="Courier New"/>
              </a:rPr>
              <a:t> </a:t>
            </a:r>
            <a:r>
              <a:rPr sz="2000" dirty="0">
                <a:latin typeface="Courier New"/>
                <a:cs typeface="Courier New"/>
              </a:rPr>
              <a:t>an</a:t>
            </a:r>
            <a:r>
              <a:rPr sz="2000" spc="-30" dirty="0">
                <a:latin typeface="Courier New"/>
                <a:cs typeface="Courier New"/>
              </a:rPr>
              <a:t> </a:t>
            </a:r>
            <a:r>
              <a:rPr sz="2000" dirty="0">
                <a:latin typeface="Courier New"/>
                <a:cs typeface="Courier New"/>
              </a:rPr>
              <a:t>elusive</a:t>
            </a:r>
            <a:r>
              <a:rPr sz="2000" spc="-30" dirty="0">
                <a:latin typeface="Courier New"/>
                <a:cs typeface="Courier New"/>
              </a:rPr>
              <a:t> </a:t>
            </a:r>
            <a:r>
              <a:rPr sz="2000" dirty="0">
                <a:latin typeface="Courier New"/>
                <a:cs typeface="Courier New"/>
              </a:rPr>
              <a:t>environment</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spc="-10" dirty="0">
                <a:latin typeface="Courier New"/>
                <a:cs typeface="Courier New"/>
              </a:rPr>
              <a:t>governance, </a:t>
            </a:r>
            <a:r>
              <a:rPr sz="2000" dirty="0">
                <a:latin typeface="Courier New"/>
                <a:cs typeface="Courier New"/>
              </a:rPr>
              <a:t>within</a:t>
            </a:r>
            <a:r>
              <a:rPr sz="2000" spc="-30" dirty="0">
                <a:latin typeface="Courier New"/>
                <a:cs typeface="Courier New"/>
              </a:rPr>
              <a:t> </a:t>
            </a:r>
            <a:r>
              <a:rPr sz="2000" dirty="0">
                <a:latin typeface="Courier New"/>
                <a:cs typeface="Courier New"/>
              </a:rPr>
              <a:t>which</a:t>
            </a:r>
            <a:r>
              <a:rPr sz="2000" spc="-30" dirty="0">
                <a:latin typeface="Courier New"/>
                <a:cs typeface="Courier New"/>
              </a:rPr>
              <a:t> </a:t>
            </a:r>
            <a:r>
              <a:rPr sz="2000" dirty="0">
                <a:latin typeface="Courier New"/>
                <a:cs typeface="Courier New"/>
              </a:rPr>
              <a:t>a</a:t>
            </a:r>
            <a:r>
              <a:rPr sz="2000" spc="-30" dirty="0">
                <a:latin typeface="Courier New"/>
                <a:cs typeface="Courier New"/>
              </a:rPr>
              <a:t> </a:t>
            </a:r>
            <a:r>
              <a:rPr sz="2000" dirty="0">
                <a:latin typeface="Courier New"/>
                <a:cs typeface="Courier New"/>
              </a:rPr>
              <a:t>multiplicity</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stakeholders</a:t>
            </a:r>
            <a:r>
              <a:rPr sz="2000" spc="-30" dirty="0">
                <a:latin typeface="Courier New"/>
                <a:cs typeface="Courier New"/>
              </a:rPr>
              <a:t> </a:t>
            </a:r>
            <a:r>
              <a:rPr sz="2000" dirty="0">
                <a:latin typeface="Courier New"/>
                <a:cs typeface="Courier New"/>
              </a:rPr>
              <a:t>play</a:t>
            </a:r>
            <a:r>
              <a:rPr sz="2000" spc="-30" dirty="0">
                <a:latin typeface="Courier New"/>
                <a:cs typeface="Courier New"/>
              </a:rPr>
              <a:t> </a:t>
            </a:r>
            <a:r>
              <a:rPr sz="2000" spc="-10" dirty="0">
                <a:latin typeface="Courier New"/>
                <a:cs typeface="Courier New"/>
              </a:rPr>
              <a:t>crucial </a:t>
            </a:r>
            <a:r>
              <a:rPr sz="2000" dirty="0">
                <a:latin typeface="Courier New"/>
                <a:cs typeface="Courier New"/>
              </a:rPr>
              <a:t>and</a:t>
            </a:r>
            <a:r>
              <a:rPr sz="2000" spc="-25" dirty="0">
                <a:latin typeface="Courier New"/>
                <a:cs typeface="Courier New"/>
              </a:rPr>
              <a:t> </a:t>
            </a:r>
            <a:r>
              <a:rPr sz="2000" dirty="0">
                <a:latin typeface="Courier New"/>
                <a:cs typeface="Courier New"/>
              </a:rPr>
              <a:t>not</a:t>
            </a:r>
            <a:r>
              <a:rPr sz="2000" spc="-25" dirty="0">
                <a:latin typeface="Courier New"/>
                <a:cs typeface="Courier New"/>
              </a:rPr>
              <a:t> </a:t>
            </a:r>
            <a:r>
              <a:rPr sz="2000" dirty="0">
                <a:latin typeface="Courier New"/>
                <a:cs typeface="Courier New"/>
              </a:rPr>
              <a:t>always</a:t>
            </a:r>
            <a:r>
              <a:rPr sz="2000" spc="-25" dirty="0">
                <a:latin typeface="Courier New"/>
                <a:cs typeface="Courier New"/>
              </a:rPr>
              <a:t> </a:t>
            </a:r>
            <a:r>
              <a:rPr sz="2000" dirty="0">
                <a:latin typeface="Courier New"/>
                <a:cs typeface="Courier New"/>
              </a:rPr>
              <a:t>predictable</a:t>
            </a:r>
            <a:r>
              <a:rPr sz="2000" spc="-25" dirty="0">
                <a:latin typeface="Courier New"/>
                <a:cs typeface="Courier New"/>
              </a:rPr>
              <a:t> </a:t>
            </a:r>
            <a:r>
              <a:rPr sz="2000" dirty="0">
                <a:latin typeface="Courier New"/>
                <a:cs typeface="Courier New"/>
              </a:rPr>
              <a:t>roles.</a:t>
            </a:r>
            <a:r>
              <a:rPr sz="2000" spc="-25" dirty="0">
                <a:latin typeface="Courier New"/>
                <a:cs typeface="Courier New"/>
              </a:rPr>
              <a:t> </a:t>
            </a:r>
            <a:r>
              <a:rPr sz="2000" dirty="0">
                <a:latin typeface="Courier New"/>
                <a:cs typeface="Courier New"/>
              </a:rPr>
              <a:t>It</a:t>
            </a:r>
            <a:r>
              <a:rPr sz="2000" spc="-25" dirty="0">
                <a:latin typeface="Courier New"/>
                <a:cs typeface="Courier New"/>
              </a:rPr>
              <a:t> </a:t>
            </a:r>
            <a:r>
              <a:rPr sz="2000" dirty="0">
                <a:latin typeface="Courier New"/>
                <a:cs typeface="Courier New"/>
              </a:rPr>
              <a:t>is</a:t>
            </a:r>
            <a:r>
              <a:rPr sz="2000" spc="-25" dirty="0">
                <a:latin typeface="Courier New"/>
                <a:cs typeface="Courier New"/>
              </a:rPr>
              <a:t> </a:t>
            </a:r>
            <a:r>
              <a:rPr sz="2000" dirty="0">
                <a:latin typeface="Courier New"/>
                <a:cs typeface="Courier New"/>
              </a:rPr>
              <a:t>useful</a:t>
            </a:r>
            <a:r>
              <a:rPr sz="2000" spc="-20" dirty="0">
                <a:latin typeface="Courier New"/>
                <a:cs typeface="Courier New"/>
              </a:rPr>
              <a:t> </a:t>
            </a:r>
            <a:r>
              <a:rPr sz="2000" spc="-25" dirty="0">
                <a:latin typeface="Courier New"/>
                <a:cs typeface="Courier New"/>
              </a:rPr>
              <a:t>to </a:t>
            </a:r>
            <a:r>
              <a:rPr sz="2000" dirty="0">
                <a:latin typeface="Courier New"/>
                <a:cs typeface="Courier New"/>
              </a:rPr>
              <a:t>remember</a:t>
            </a:r>
            <a:r>
              <a:rPr sz="2000" spc="-40" dirty="0">
                <a:latin typeface="Courier New"/>
                <a:cs typeface="Courier New"/>
              </a:rPr>
              <a:t> </a:t>
            </a:r>
            <a:r>
              <a:rPr sz="2000" dirty="0">
                <a:latin typeface="Courier New"/>
                <a:cs typeface="Courier New"/>
              </a:rPr>
              <a:t>here</a:t>
            </a:r>
            <a:r>
              <a:rPr sz="2000" spc="-30" dirty="0">
                <a:latin typeface="Courier New"/>
                <a:cs typeface="Courier New"/>
              </a:rPr>
              <a:t> </a:t>
            </a:r>
            <a:r>
              <a:rPr sz="2000" dirty="0">
                <a:latin typeface="Courier New"/>
                <a:cs typeface="Courier New"/>
              </a:rPr>
              <a:t>that</a:t>
            </a:r>
            <a:r>
              <a:rPr sz="2000" spc="-30" dirty="0">
                <a:latin typeface="Courier New"/>
                <a:cs typeface="Courier New"/>
              </a:rPr>
              <a:t> </a:t>
            </a:r>
            <a:r>
              <a:rPr sz="2000" dirty="0">
                <a:latin typeface="Courier New"/>
                <a:cs typeface="Courier New"/>
              </a:rPr>
              <a:t>migration</a:t>
            </a:r>
            <a:r>
              <a:rPr sz="2000" spc="-25" dirty="0">
                <a:latin typeface="Courier New"/>
                <a:cs typeface="Courier New"/>
              </a:rPr>
              <a:t> </a:t>
            </a:r>
            <a:r>
              <a:rPr sz="2000" dirty="0">
                <a:latin typeface="Courier New"/>
                <a:cs typeface="Courier New"/>
              </a:rPr>
              <a:t>and</a:t>
            </a:r>
            <a:r>
              <a:rPr sz="2000" spc="-30"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regimes</a:t>
            </a:r>
            <a:r>
              <a:rPr sz="2000" spc="-30" dirty="0">
                <a:latin typeface="Courier New"/>
                <a:cs typeface="Courier New"/>
              </a:rPr>
              <a:t> </a:t>
            </a:r>
            <a:r>
              <a:rPr sz="2000" dirty="0">
                <a:latin typeface="Courier New"/>
                <a:cs typeface="Courier New"/>
              </a:rPr>
              <a:t>touch</a:t>
            </a:r>
            <a:r>
              <a:rPr sz="2000" spc="-25" dirty="0">
                <a:latin typeface="Courier New"/>
                <a:cs typeface="Courier New"/>
              </a:rPr>
              <a:t> on </a:t>
            </a:r>
            <a:r>
              <a:rPr sz="2000" dirty="0">
                <a:latin typeface="Courier New"/>
                <a:cs typeface="Courier New"/>
              </a:rPr>
              <a:t>key</a:t>
            </a:r>
            <a:r>
              <a:rPr sz="2000" spc="-35" dirty="0">
                <a:latin typeface="Courier New"/>
                <a:cs typeface="Courier New"/>
              </a:rPr>
              <a:t> </a:t>
            </a:r>
            <a:r>
              <a:rPr sz="2000" dirty="0">
                <a:latin typeface="Courier New"/>
                <a:cs typeface="Courier New"/>
              </a:rPr>
              <a:t>political</a:t>
            </a:r>
            <a:r>
              <a:rPr sz="2000" spc="-30" dirty="0">
                <a:latin typeface="Courier New"/>
                <a:cs typeface="Courier New"/>
              </a:rPr>
              <a:t> </a:t>
            </a:r>
            <a:r>
              <a:rPr sz="2000" dirty="0">
                <a:latin typeface="Courier New"/>
                <a:cs typeface="Courier New"/>
              </a:rPr>
              <a:t>questions,</a:t>
            </a:r>
            <a:r>
              <a:rPr sz="2000" spc="-35" dirty="0">
                <a:latin typeface="Courier New"/>
                <a:cs typeface="Courier New"/>
              </a:rPr>
              <a:t> </a:t>
            </a:r>
            <a:r>
              <a:rPr sz="2000" dirty="0">
                <a:latin typeface="Courier New"/>
                <a:cs typeface="Courier New"/>
              </a:rPr>
              <a:t>because</a:t>
            </a:r>
            <a:r>
              <a:rPr sz="2000" spc="-30" dirty="0">
                <a:latin typeface="Courier New"/>
                <a:cs typeface="Courier New"/>
              </a:rPr>
              <a:t> </a:t>
            </a:r>
            <a:r>
              <a:rPr sz="2000" dirty="0">
                <a:latin typeface="Courier New"/>
                <a:cs typeface="Courier New"/>
              </a:rPr>
              <a:t>they</a:t>
            </a:r>
            <a:r>
              <a:rPr sz="2000" spc="-35" dirty="0">
                <a:latin typeface="Courier New"/>
                <a:cs typeface="Courier New"/>
              </a:rPr>
              <a:t> </a:t>
            </a:r>
            <a:r>
              <a:rPr sz="2000" dirty="0">
                <a:latin typeface="Courier New"/>
                <a:cs typeface="Courier New"/>
              </a:rPr>
              <a:t>entail</a:t>
            </a:r>
            <a:r>
              <a:rPr sz="2000" spc="-30" dirty="0">
                <a:latin typeface="Courier New"/>
                <a:cs typeface="Courier New"/>
              </a:rPr>
              <a:t> </a:t>
            </a:r>
            <a:r>
              <a:rPr sz="2000" spc="-25" dirty="0">
                <a:latin typeface="Courier New"/>
                <a:cs typeface="Courier New"/>
              </a:rPr>
              <a:t>the </a:t>
            </a:r>
            <a:r>
              <a:rPr sz="2000" dirty="0">
                <a:latin typeface="Courier New"/>
                <a:cs typeface="Courier New"/>
              </a:rPr>
              <a:t>distinction</a:t>
            </a:r>
            <a:r>
              <a:rPr sz="2000" spc="-30" dirty="0">
                <a:latin typeface="Courier New"/>
                <a:cs typeface="Courier New"/>
              </a:rPr>
              <a:t> </a:t>
            </a:r>
            <a:r>
              <a:rPr sz="2000" dirty="0">
                <a:latin typeface="Courier New"/>
                <a:cs typeface="Courier New"/>
              </a:rPr>
              <a:t>between</a:t>
            </a:r>
            <a:r>
              <a:rPr sz="2000" spc="-25" dirty="0">
                <a:latin typeface="Courier New"/>
                <a:cs typeface="Courier New"/>
              </a:rPr>
              <a:t> </a:t>
            </a:r>
            <a:r>
              <a:rPr sz="2000" dirty="0">
                <a:latin typeface="Courier New"/>
                <a:cs typeface="Courier New"/>
              </a:rPr>
              <a:t>citizens</a:t>
            </a:r>
            <a:r>
              <a:rPr sz="2000" spc="-30" dirty="0">
                <a:latin typeface="Courier New"/>
                <a:cs typeface="Courier New"/>
              </a:rPr>
              <a:t> </a:t>
            </a:r>
            <a:r>
              <a:rPr sz="2000" dirty="0">
                <a:latin typeface="Courier New"/>
                <a:cs typeface="Courier New"/>
              </a:rPr>
              <a:t>and</a:t>
            </a:r>
            <a:r>
              <a:rPr sz="2000" spc="-25" dirty="0">
                <a:latin typeface="Courier New"/>
                <a:cs typeface="Courier New"/>
              </a:rPr>
              <a:t> </a:t>
            </a:r>
            <a:r>
              <a:rPr sz="2000" dirty="0">
                <a:latin typeface="Courier New"/>
                <a:cs typeface="Courier New"/>
              </a:rPr>
              <a:t>aliens,</a:t>
            </a:r>
            <a:r>
              <a:rPr sz="2000" spc="-30" dirty="0">
                <a:latin typeface="Courier New"/>
                <a:cs typeface="Courier New"/>
              </a:rPr>
              <a:t> </a:t>
            </a:r>
            <a:r>
              <a:rPr sz="2000" dirty="0">
                <a:latin typeface="Courier New"/>
                <a:cs typeface="Courier New"/>
              </a:rPr>
              <a:t>as</a:t>
            </a:r>
            <a:r>
              <a:rPr sz="2000" spc="-25" dirty="0">
                <a:latin typeface="Courier New"/>
                <a:cs typeface="Courier New"/>
              </a:rPr>
              <a:t> </a:t>
            </a:r>
            <a:r>
              <a:rPr sz="2000" dirty="0">
                <a:latin typeface="Courier New"/>
                <a:cs typeface="Courier New"/>
              </a:rPr>
              <a:t>well</a:t>
            </a:r>
            <a:r>
              <a:rPr sz="2000" spc="-30" dirty="0">
                <a:latin typeface="Courier New"/>
                <a:cs typeface="Courier New"/>
              </a:rPr>
              <a:t> </a:t>
            </a:r>
            <a:r>
              <a:rPr sz="2000" dirty="0">
                <a:latin typeface="Courier New"/>
                <a:cs typeface="Courier New"/>
              </a:rPr>
              <a:t>as</a:t>
            </a:r>
            <a:r>
              <a:rPr sz="2000" spc="-25" dirty="0">
                <a:latin typeface="Courier New"/>
                <a:cs typeface="Courier New"/>
              </a:rPr>
              <a:t> the </a:t>
            </a:r>
            <a:r>
              <a:rPr sz="2000" dirty="0">
                <a:latin typeface="Courier New"/>
                <a:cs typeface="Courier New"/>
              </a:rPr>
              <a:t>crucial</a:t>
            </a:r>
            <a:r>
              <a:rPr sz="2000" spc="-25" dirty="0">
                <a:latin typeface="Courier New"/>
                <a:cs typeface="Courier New"/>
              </a:rPr>
              <a:t> </a:t>
            </a:r>
            <a:r>
              <a:rPr sz="2000" dirty="0">
                <a:latin typeface="Courier New"/>
                <a:cs typeface="Courier New"/>
              </a:rPr>
              <a:t>decision</a:t>
            </a:r>
            <a:r>
              <a:rPr sz="2000" spc="-25" dirty="0">
                <a:latin typeface="Courier New"/>
                <a:cs typeface="Courier New"/>
              </a:rPr>
              <a:t> </a:t>
            </a:r>
            <a:r>
              <a:rPr sz="2000" dirty="0">
                <a:latin typeface="Courier New"/>
                <a:cs typeface="Courier New"/>
              </a:rPr>
              <a:t>about</a:t>
            </a:r>
            <a:r>
              <a:rPr sz="2000" spc="-25" dirty="0">
                <a:latin typeface="Courier New"/>
                <a:cs typeface="Courier New"/>
              </a:rPr>
              <a:t> </a:t>
            </a:r>
            <a:r>
              <a:rPr sz="2000" dirty="0">
                <a:latin typeface="Courier New"/>
                <a:cs typeface="Courier New"/>
              </a:rPr>
              <a:t>whom</a:t>
            </a:r>
            <a:r>
              <a:rPr sz="2000" spc="-20" dirty="0">
                <a:latin typeface="Courier New"/>
                <a:cs typeface="Courier New"/>
              </a:rPr>
              <a:t> </a:t>
            </a:r>
            <a:r>
              <a:rPr sz="2000" dirty="0">
                <a:latin typeface="Courier New"/>
                <a:cs typeface="Courier New"/>
              </a:rPr>
              <a:t>to</a:t>
            </a:r>
            <a:r>
              <a:rPr sz="2000" spc="-25" dirty="0">
                <a:latin typeface="Courier New"/>
                <a:cs typeface="Courier New"/>
              </a:rPr>
              <a:t> </a:t>
            </a:r>
            <a:r>
              <a:rPr sz="2000" dirty="0">
                <a:latin typeface="Courier New"/>
                <a:cs typeface="Courier New"/>
              </a:rPr>
              <a:t>admit</a:t>
            </a:r>
            <a:r>
              <a:rPr sz="2000" spc="-25" dirty="0">
                <a:latin typeface="Courier New"/>
                <a:cs typeface="Courier New"/>
              </a:rPr>
              <a:t> </a:t>
            </a:r>
            <a:r>
              <a:rPr sz="2000" dirty="0">
                <a:latin typeface="Courier New"/>
                <a:cs typeface="Courier New"/>
              </a:rPr>
              <a:t>into</a:t>
            </a:r>
            <a:r>
              <a:rPr sz="2000" spc="-25" dirty="0">
                <a:latin typeface="Courier New"/>
                <a:cs typeface="Courier New"/>
              </a:rPr>
              <a:t> </a:t>
            </a:r>
            <a:r>
              <a:rPr sz="2000" dirty="0">
                <a:latin typeface="Courier New"/>
                <a:cs typeface="Courier New"/>
              </a:rPr>
              <a:t>the</a:t>
            </a:r>
            <a:r>
              <a:rPr sz="2000" spc="-20" dirty="0">
                <a:latin typeface="Courier New"/>
                <a:cs typeface="Courier New"/>
              </a:rPr>
              <a:t> </a:t>
            </a:r>
            <a:r>
              <a:rPr sz="2000" spc="-10" dirty="0">
                <a:latin typeface="Courier New"/>
                <a:cs typeface="Courier New"/>
              </a:rPr>
              <a:t>national territory.“</a:t>
            </a:r>
            <a:endParaRPr sz="2000">
              <a:latin typeface="Courier New"/>
              <a:cs typeface="Courier New"/>
            </a:endParaRPr>
          </a:p>
          <a:p>
            <a:pPr>
              <a:lnSpc>
                <a:spcPct val="100000"/>
              </a:lnSpc>
              <a:spcBef>
                <a:spcPts val="130"/>
              </a:spcBef>
            </a:pPr>
            <a:endParaRPr sz="2000">
              <a:latin typeface="Courier New"/>
              <a:cs typeface="Courier New"/>
            </a:endParaRPr>
          </a:p>
          <a:p>
            <a:pPr marL="12700">
              <a:lnSpc>
                <a:spcPct val="100000"/>
              </a:lnSpc>
              <a:spcBef>
                <a:spcPts val="5"/>
              </a:spcBef>
            </a:pPr>
            <a:r>
              <a:rPr sz="2000" dirty="0">
                <a:latin typeface="Courier New"/>
                <a:cs typeface="Courier New"/>
              </a:rPr>
              <a:t>Sandro</a:t>
            </a:r>
            <a:r>
              <a:rPr sz="2000" spc="-35" dirty="0">
                <a:latin typeface="Courier New"/>
                <a:cs typeface="Courier New"/>
              </a:rPr>
              <a:t> </a:t>
            </a:r>
            <a:r>
              <a:rPr sz="2000" dirty="0">
                <a:latin typeface="Courier New"/>
                <a:cs typeface="Courier New"/>
              </a:rPr>
              <a:t>Mezzadra/Brett</a:t>
            </a:r>
            <a:r>
              <a:rPr sz="2000" spc="-30" dirty="0">
                <a:latin typeface="Courier New"/>
                <a:cs typeface="Courier New"/>
              </a:rPr>
              <a:t> </a:t>
            </a:r>
            <a:r>
              <a:rPr sz="2000" dirty="0">
                <a:latin typeface="Courier New"/>
                <a:cs typeface="Courier New"/>
              </a:rPr>
              <a:t>Neilson,</a:t>
            </a:r>
            <a:r>
              <a:rPr sz="2000" spc="-35" dirty="0">
                <a:latin typeface="Courier New"/>
                <a:cs typeface="Courier New"/>
              </a:rPr>
              <a:t> </a:t>
            </a:r>
            <a:r>
              <a:rPr sz="2000" i="1" dirty="0">
                <a:latin typeface="Courier New"/>
                <a:cs typeface="Courier New"/>
              </a:rPr>
              <a:t>Border</a:t>
            </a:r>
            <a:r>
              <a:rPr sz="2000" i="1" spc="-30" dirty="0">
                <a:latin typeface="Courier New"/>
                <a:cs typeface="Courier New"/>
              </a:rPr>
              <a:t> </a:t>
            </a:r>
            <a:r>
              <a:rPr sz="2000" i="1" dirty="0">
                <a:latin typeface="Courier New"/>
                <a:cs typeface="Courier New"/>
              </a:rPr>
              <a:t>as</a:t>
            </a:r>
            <a:r>
              <a:rPr sz="2000" i="1" spc="-35" dirty="0">
                <a:latin typeface="Courier New"/>
                <a:cs typeface="Courier New"/>
              </a:rPr>
              <a:t> </a:t>
            </a:r>
            <a:r>
              <a:rPr sz="2000" i="1" dirty="0">
                <a:latin typeface="Courier New"/>
                <a:cs typeface="Courier New"/>
              </a:rPr>
              <a:t>Method</a:t>
            </a:r>
            <a:r>
              <a:rPr sz="2000" dirty="0">
                <a:latin typeface="Courier New"/>
                <a:cs typeface="Courier New"/>
              </a:rPr>
              <a:t>,</a:t>
            </a:r>
            <a:r>
              <a:rPr sz="2000" spc="-30" dirty="0">
                <a:latin typeface="Courier New"/>
                <a:cs typeface="Courier New"/>
              </a:rPr>
              <a:t> </a:t>
            </a:r>
            <a:r>
              <a:rPr sz="2000" dirty="0">
                <a:latin typeface="Courier New"/>
                <a:cs typeface="Courier New"/>
              </a:rPr>
              <a:t>S.</a:t>
            </a:r>
            <a:r>
              <a:rPr sz="2000" spc="-30" dirty="0">
                <a:latin typeface="Courier New"/>
                <a:cs typeface="Courier New"/>
              </a:rPr>
              <a:t> </a:t>
            </a:r>
            <a:r>
              <a:rPr sz="2000" spc="-10" dirty="0">
                <a:latin typeface="Courier New"/>
                <a:cs typeface="Courier New"/>
              </a:rPr>
              <a:t>179f.</a:t>
            </a:r>
            <a:endParaRPr sz="2000">
              <a:latin typeface="Courier New"/>
              <a:cs typeface="Courier New"/>
            </a:endParaRPr>
          </a:p>
        </p:txBody>
      </p:sp>
      <p:sp>
        <p:nvSpPr>
          <p:cNvPr id="3" name="object 3"/>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5536860" cy="256480"/>
          </a:xfrm>
          <a:prstGeom prst="rect">
            <a:avLst/>
          </a:prstGeom>
          <a:solidFill>
            <a:srgbClr val="FFFF00"/>
          </a:solidFill>
        </p:spPr>
        <p:txBody>
          <a:bodyPr vert="horz" wrap="square" lIns="0" tIns="0" rIns="0" bIns="0" rtlCol="0">
            <a:spAutoFit/>
          </a:bodyPr>
          <a:lstStyle/>
          <a:p>
            <a:pPr>
              <a:lnSpc>
                <a:spcPts val="1995"/>
              </a:lnSpc>
            </a:pPr>
            <a:r>
              <a:rPr lang="en-GB" smtClean="0"/>
              <a:t>‘Border</a:t>
            </a:r>
            <a:r>
              <a:rPr lang="en-GB" dirty="0"/>
              <a:t>’: a contested concept</a:t>
            </a:r>
            <a:endParaRPr spc="-10" dirty="0"/>
          </a:p>
        </p:txBody>
      </p:sp>
      <p:sp>
        <p:nvSpPr>
          <p:cNvPr id="3" name="object 3"/>
          <p:cNvSpPr txBox="1"/>
          <p:nvPr/>
        </p:nvSpPr>
        <p:spPr>
          <a:xfrm>
            <a:off x="241640" y="6182867"/>
            <a:ext cx="8255000" cy="330200"/>
          </a:xfrm>
          <a:prstGeom prst="rect">
            <a:avLst/>
          </a:prstGeom>
        </p:spPr>
        <p:txBody>
          <a:bodyPr vert="horz" wrap="square" lIns="0" tIns="12700" rIns="0" bIns="0" rtlCol="0">
            <a:spAutoFit/>
          </a:bodyPr>
          <a:lstStyle/>
          <a:p>
            <a:pPr marL="12700">
              <a:lnSpc>
                <a:spcPct val="100000"/>
              </a:lnSpc>
              <a:spcBef>
                <a:spcPts val="100"/>
              </a:spcBef>
            </a:pPr>
            <a:r>
              <a:rPr lang="en-GB" sz="2000" dirty="0" err="1" smtClean="0">
                <a:latin typeface="Courier New"/>
                <a:cs typeface="Courier New"/>
              </a:rPr>
              <a:t>Shahram</a:t>
            </a:r>
            <a:r>
              <a:rPr lang="en-GB" sz="2000" spc="-40" dirty="0" smtClean="0">
                <a:latin typeface="Courier New"/>
                <a:cs typeface="Courier New"/>
              </a:rPr>
              <a:t> </a:t>
            </a:r>
            <a:r>
              <a:rPr lang="en-GB" sz="2000" dirty="0" err="1" smtClean="0">
                <a:latin typeface="Courier New"/>
                <a:cs typeface="Courier New"/>
              </a:rPr>
              <a:t>Khosravi</a:t>
            </a:r>
            <a:r>
              <a:rPr lang="en-GB" sz="2000" dirty="0" smtClean="0">
                <a:latin typeface="Courier New"/>
                <a:cs typeface="Courier New"/>
              </a:rPr>
              <a:t>,</a:t>
            </a:r>
            <a:r>
              <a:rPr lang="en-GB" sz="2000" spc="-35" dirty="0" smtClean="0">
                <a:latin typeface="Courier New"/>
                <a:cs typeface="Courier New"/>
              </a:rPr>
              <a:t> </a:t>
            </a:r>
            <a:r>
              <a:rPr lang="en-GB" sz="2000" i="1" dirty="0" smtClean="0">
                <a:latin typeface="Courier New"/>
                <a:cs typeface="Courier New"/>
              </a:rPr>
              <a:t>‚Illegal‘</a:t>
            </a:r>
            <a:r>
              <a:rPr lang="en-GB" sz="2000" i="1" spc="-40" dirty="0" smtClean="0">
                <a:latin typeface="Courier New"/>
                <a:cs typeface="Courier New"/>
              </a:rPr>
              <a:t> </a:t>
            </a:r>
            <a:r>
              <a:rPr lang="en-GB" sz="2000" i="1" dirty="0" smtClean="0">
                <a:latin typeface="Courier New"/>
                <a:cs typeface="Courier New"/>
              </a:rPr>
              <a:t>Traveller </a:t>
            </a:r>
            <a:r>
              <a:rPr lang="en-GB" sz="2000" spc="-10" dirty="0" smtClean="0">
                <a:latin typeface="Courier New"/>
                <a:cs typeface="Courier New"/>
              </a:rPr>
              <a:t>(201</a:t>
            </a:r>
            <a:r>
              <a:rPr lang="it-IT" sz="2000" spc="-10" dirty="0" smtClean="0">
                <a:latin typeface="Courier New"/>
                <a:cs typeface="Courier New"/>
              </a:rPr>
              <a:t>0</a:t>
            </a:r>
            <a:r>
              <a:rPr sz="2000" spc="-10" dirty="0" smtClean="0">
                <a:latin typeface="Courier New"/>
                <a:cs typeface="Courier New"/>
              </a:rPr>
              <a:t>)</a:t>
            </a:r>
            <a:endParaRPr sz="2000" dirty="0">
              <a:latin typeface="Courier New"/>
              <a:cs typeface="Courier New"/>
            </a:endParaRPr>
          </a:p>
        </p:txBody>
      </p:sp>
      <p:pic>
        <p:nvPicPr>
          <p:cNvPr id="4" name="object 4"/>
          <p:cNvPicPr/>
          <p:nvPr/>
        </p:nvPicPr>
        <p:blipFill>
          <a:blip r:embed="rId2" cstate="print"/>
          <a:stretch>
            <a:fillRect/>
          </a:stretch>
        </p:blipFill>
        <p:spPr>
          <a:xfrm>
            <a:off x="2831038" y="667165"/>
            <a:ext cx="3481922" cy="547376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42926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“The</a:t>
            </a:r>
            <a:r>
              <a:rPr sz="2000" spc="-30" dirty="0">
                <a:latin typeface="Courier New"/>
                <a:cs typeface="Courier New"/>
              </a:rPr>
              <a:t> </a:t>
            </a:r>
            <a:r>
              <a:rPr sz="2000" dirty="0">
                <a:latin typeface="Courier New"/>
                <a:cs typeface="Courier New"/>
              </a:rPr>
              <a:t>invisible</a:t>
            </a:r>
            <a:r>
              <a:rPr sz="2000" spc="-25" dirty="0">
                <a:latin typeface="Courier New"/>
                <a:cs typeface="Courier New"/>
              </a:rPr>
              <a:t> </a:t>
            </a:r>
            <a:r>
              <a:rPr sz="2000" dirty="0">
                <a:latin typeface="Courier New"/>
                <a:cs typeface="Courier New"/>
              </a:rPr>
              <a:t>borders</a:t>
            </a:r>
            <a:r>
              <a:rPr sz="2000" spc="-25" dirty="0">
                <a:latin typeface="Courier New"/>
                <a:cs typeface="Courier New"/>
              </a:rPr>
              <a:t> </a:t>
            </a:r>
            <a:r>
              <a:rPr sz="2000" dirty="0">
                <a:latin typeface="Courier New"/>
                <a:cs typeface="Courier New"/>
              </a:rPr>
              <a:t>are</a:t>
            </a:r>
            <a:r>
              <a:rPr sz="2000" spc="-25" dirty="0">
                <a:latin typeface="Courier New"/>
                <a:cs typeface="Courier New"/>
              </a:rPr>
              <a:t> </a:t>
            </a:r>
            <a:r>
              <a:rPr sz="2000" dirty="0">
                <a:latin typeface="Courier New"/>
                <a:cs typeface="Courier New"/>
              </a:rPr>
              <a:t>as</a:t>
            </a:r>
            <a:r>
              <a:rPr sz="2000" spc="-25" dirty="0">
                <a:latin typeface="Courier New"/>
                <a:cs typeface="Courier New"/>
              </a:rPr>
              <a:t> </a:t>
            </a:r>
            <a:r>
              <a:rPr sz="2000" dirty="0">
                <a:latin typeface="Courier New"/>
                <a:cs typeface="Courier New"/>
              </a:rPr>
              <a:t>intractable</a:t>
            </a:r>
            <a:r>
              <a:rPr sz="2000" spc="-25" dirty="0">
                <a:latin typeface="Courier New"/>
                <a:cs typeface="Courier New"/>
              </a:rPr>
              <a:t> </a:t>
            </a:r>
            <a:r>
              <a:rPr sz="2000" dirty="0">
                <a:latin typeface="Courier New"/>
                <a:cs typeface="Courier New"/>
              </a:rPr>
              <a:t>as</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spc="-10" dirty="0">
                <a:latin typeface="Courier New"/>
                <a:cs typeface="Courier New"/>
              </a:rPr>
              <a:t>visible </a:t>
            </a:r>
            <a:r>
              <a:rPr sz="2000" dirty="0">
                <a:latin typeface="Courier New"/>
                <a:cs typeface="Courier New"/>
              </a:rPr>
              <a:t>ones,</a:t>
            </a:r>
            <a:r>
              <a:rPr sz="2000" spc="-25" dirty="0">
                <a:latin typeface="Courier New"/>
                <a:cs typeface="Courier New"/>
              </a:rPr>
              <a:t> </a:t>
            </a:r>
            <a:r>
              <a:rPr sz="2000" dirty="0">
                <a:latin typeface="Courier New"/>
                <a:cs typeface="Courier New"/>
              </a:rPr>
              <a:t>and</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wounds</a:t>
            </a:r>
            <a:r>
              <a:rPr sz="2000" spc="-25" dirty="0">
                <a:latin typeface="Courier New"/>
                <a:cs typeface="Courier New"/>
              </a:rPr>
              <a:t> </a:t>
            </a:r>
            <a:r>
              <a:rPr sz="2000" dirty="0">
                <a:latin typeface="Courier New"/>
                <a:cs typeface="Courier New"/>
              </a:rPr>
              <a:t>they</a:t>
            </a:r>
            <a:r>
              <a:rPr sz="2000" spc="-20" dirty="0">
                <a:latin typeface="Courier New"/>
                <a:cs typeface="Courier New"/>
              </a:rPr>
              <a:t> </a:t>
            </a:r>
            <a:r>
              <a:rPr sz="2000" dirty="0">
                <a:latin typeface="Courier New"/>
                <a:cs typeface="Courier New"/>
              </a:rPr>
              <a:t>inflict</a:t>
            </a:r>
            <a:r>
              <a:rPr sz="2000" spc="-20" dirty="0">
                <a:latin typeface="Courier New"/>
                <a:cs typeface="Courier New"/>
              </a:rPr>
              <a:t> </a:t>
            </a:r>
            <a:r>
              <a:rPr sz="2000" dirty="0">
                <a:latin typeface="Courier New"/>
                <a:cs typeface="Courier New"/>
              </a:rPr>
              <a:t>no</a:t>
            </a:r>
            <a:r>
              <a:rPr sz="2000" spc="-25" dirty="0">
                <a:latin typeface="Courier New"/>
                <a:cs typeface="Courier New"/>
              </a:rPr>
              <a:t> </a:t>
            </a:r>
            <a:r>
              <a:rPr sz="2000" dirty="0">
                <a:latin typeface="Courier New"/>
                <a:cs typeface="Courier New"/>
              </a:rPr>
              <a:t>less</a:t>
            </a:r>
            <a:r>
              <a:rPr sz="2000" spc="-20" dirty="0">
                <a:latin typeface="Courier New"/>
                <a:cs typeface="Courier New"/>
              </a:rPr>
              <a:t> </a:t>
            </a:r>
            <a:r>
              <a:rPr sz="2000" dirty="0">
                <a:latin typeface="Courier New"/>
                <a:cs typeface="Courier New"/>
              </a:rPr>
              <a:t>real.</a:t>
            </a:r>
            <a:r>
              <a:rPr sz="2000" spc="-20" dirty="0">
                <a:latin typeface="Courier New"/>
                <a:cs typeface="Courier New"/>
              </a:rPr>
              <a:t> </a:t>
            </a:r>
            <a:r>
              <a:rPr sz="2000" spc="-25" dirty="0">
                <a:latin typeface="Courier New"/>
                <a:cs typeface="Courier New"/>
              </a:rPr>
              <a:t>The </a:t>
            </a:r>
            <a:r>
              <a:rPr sz="2000" dirty="0">
                <a:latin typeface="Courier New"/>
                <a:cs typeface="Courier New"/>
              </a:rPr>
              <a:t>bleeding</a:t>
            </a:r>
            <a:r>
              <a:rPr sz="2000" spc="-30" dirty="0">
                <a:latin typeface="Courier New"/>
                <a:cs typeface="Courier New"/>
              </a:rPr>
              <a:t> </a:t>
            </a:r>
            <a:r>
              <a:rPr sz="2000" dirty="0">
                <a:latin typeface="Courier New"/>
                <a:cs typeface="Courier New"/>
              </a:rPr>
              <a:t>caused</a:t>
            </a:r>
            <a:r>
              <a:rPr sz="2000" spc="-25" dirty="0">
                <a:latin typeface="Courier New"/>
                <a:cs typeface="Courier New"/>
              </a:rPr>
              <a:t> </a:t>
            </a:r>
            <a:r>
              <a:rPr sz="2000" dirty="0">
                <a:latin typeface="Courier New"/>
                <a:cs typeface="Courier New"/>
              </a:rPr>
              <a:t>by</a:t>
            </a:r>
            <a:r>
              <a:rPr sz="2000" spc="-30" dirty="0">
                <a:latin typeface="Courier New"/>
                <a:cs typeface="Courier New"/>
              </a:rPr>
              <a:t> </a:t>
            </a:r>
            <a:r>
              <a:rPr sz="2000" dirty="0">
                <a:latin typeface="Courier New"/>
                <a:cs typeface="Courier New"/>
              </a:rPr>
              <a:t>crossing</a:t>
            </a:r>
            <a:r>
              <a:rPr sz="2000" spc="-25" dirty="0">
                <a:latin typeface="Courier New"/>
                <a:cs typeface="Courier New"/>
              </a:rPr>
              <a:t> </a:t>
            </a:r>
            <a:r>
              <a:rPr sz="2000" dirty="0">
                <a:latin typeface="Courier New"/>
                <a:cs typeface="Courier New"/>
              </a:rPr>
              <a:t>these</a:t>
            </a:r>
            <a:r>
              <a:rPr sz="2000" spc="-25" dirty="0">
                <a:latin typeface="Courier New"/>
                <a:cs typeface="Courier New"/>
              </a:rPr>
              <a:t> </a:t>
            </a:r>
            <a:r>
              <a:rPr sz="2000" dirty="0">
                <a:latin typeface="Courier New"/>
                <a:cs typeface="Courier New"/>
              </a:rPr>
              <a:t>borders</a:t>
            </a:r>
            <a:r>
              <a:rPr sz="2000" spc="-30" dirty="0">
                <a:latin typeface="Courier New"/>
                <a:cs typeface="Courier New"/>
              </a:rPr>
              <a:t> </a:t>
            </a:r>
            <a:r>
              <a:rPr sz="2000" dirty="0">
                <a:latin typeface="Courier New"/>
                <a:cs typeface="Courier New"/>
              </a:rPr>
              <a:t>might</a:t>
            </a:r>
            <a:r>
              <a:rPr sz="2000" spc="-25" dirty="0">
                <a:latin typeface="Courier New"/>
                <a:cs typeface="Courier New"/>
              </a:rPr>
              <a:t> </a:t>
            </a:r>
            <a:r>
              <a:rPr sz="2000" dirty="0">
                <a:latin typeface="Courier New"/>
                <a:cs typeface="Courier New"/>
              </a:rPr>
              <a:t>be</a:t>
            </a:r>
            <a:r>
              <a:rPr sz="2000" spc="-25" dirty="0">
                <a:latin typeface="Courier New"/>
                <a:cs typeface="Courier New"/>
              </a:rPr>
              <a:t> </a:t>
            </a:r>
            <a:r>
              <a:rPr sz="2000" spc="-20" dirty="0">
                <a:latin typeface="Courier New"/>
                <a:cs typeface="Courier New"/>
              </a:rPr>
              <a:t>less </a:t>
            </a:r>
            <a:r>
              <a:rPr sz="2000" dirty="0">
                <a:latin typeface="Courier New"/>
                <a:cs typeface="Courier New"/>
              </a:rPr>
              <a:t>acute</a:t>
            </a:r>
            <a:r>
              <a:rPr sz="2000" spc="-25" dirty="0">
                <a:latin typeface="Courier New"/>
                <a:cs typeface="Courier New"/>
              </a:rPr>
              <a:t> </a:t>
            </a:r>
            <a:r>
              <a:rPr sz="2000" dirty="0">
                <a:latin typeface="Courier New"/>
                <a:cs typeface="Courier New"/>
              </a:rPr>
              <a:t>than</a:t>
            </a:r>
            <a:r>
              <a:rPr sz="2000" spc="-25" dirty="0">
                <a:latin typeface="Courier New"/>
                <a:cs typeface="Courier New"/>
              </a:rPr>
              <a:t> </a:t>
            </a:r>
            <a:r>
              <a:rPr sz="2000" dirty="0">
                <a:latin typeface="Courier New"/>
                <a:cs typeface="Courier New"/>
              </a:rPr>
              <a:t>those</a:t>
            </a:r>
            <a:r>
              <a:rPr sz="2000" spc="-25" dirty="0">
                <a:latin typeface="Courier New"/>
                <a:cs typeface="Courier New"/>
              </a:rPr>
              <a:t> </a:t>
            </a:r>
            <a:r>
              <a:rPr sz="2000" dirty="0">
                <a:latin typeface="Courier New"/>
                <a:cs typeface="Courier New"/>
              </a:rPr>
              <a:t>inflicted</a:t>
            </a:r>
            <a:r>
              <a:rPr sz="2000" spc="-25" dirty="0">
                <a:latin typeface="Courier New"/>
                <a:cs typeface="Courier New"/>
              </a:rPr>
              <a:t> </a:t>
            </a:r>
            <a:r>
              <a:rPr sz="2000" dirty="0">
                <a:latin typeface="Courier New"/>
                <a:cs typeface="Courier New"/>
              </a:rPr>
              <a:t>by</a:t>
            </a:r>
            <a:r>
              <a:rPr sz="2000" spc="-25" dirty="0">
                <a:latin typeface="Courier New"/>
                <a:cs typeface="Courier New"/>
              </a:rPr>
              <a:t> </a:t>
            </a:r>
            <a:r>
              <a:rPr sz="2000" dirty="0">
                <a:latin typeface="Courier New"/>
                <a:cs typeface="Courier New"/>
              </a:rPr>
              <a:t>a</a:t>
            </a:r>
            <a:r>
              <a:rPr sz="2000" spc="-25" dirty="0">
                <a:latin typeface="Courier New"/>
                <a:cs typeface="Courier New"/>
              </a:rPr>
              <a:t> </a:t>
            </a:r>
            <a:r>
              <a:rPr sz="2000" dirty="0">
                <a:latin typeface="Courier New"/>
                <a:cs typeface="Courier New"/>
              </a:rPr>
              <a:t>physical</a:t>
            </a:r>
            <a:r>
              <a:rPr sz="2000" spc="-25" dirty="0">
                <a:latin typeface="Courier New"/>
                <a:cs typeface="Courier New"/>
              </a:rPr>
              <a:t> </a:t>
            </a:r>
            <a:r>
              <a:rPr sz="2000" dirty="0">
                <a:latin typeface="Courier New"/>
                <a:cs typeface="Courier New"/>
              </a:rPr>
              <a:t>border,</a:t>
            </a:r>
            <a:r>
              <a:rPr sz="2000" spc="-25" dirty="0">
                <a:latin typeface="Courier New"/>
                <a:cs typeface="Courier New"/>
              </a:rPr>
              <a:t> </a:t>
            </a:r>
            <a:r>
              <a:rPr sz="2000" dirty="0">
                <a:latin typeface="Courier New"/>
                <a:cs typeface="Courier New"/>
              </a:rPr>
              <a:t>but</a:t>
            </a:r>
            <a:r>
              <a:rPr sz="2000" spc="-20" dirty="0">
                <a:latin typeface="Courier New"/>
                <a:cs typeface="Courier New"/>
              </a:rPr>
              <a:t> </a:t>
            </a:r>
            <a:r>
              <a:rPr sz="2000" spc="-25" dirty="0">
                <a:latin typeface="Courier New"/>
                <a:cs typeface="Courier New"/>
              </a:rPr>
              <a:t>it </a:t>
            </a:r>
            <a:r>
              <a:rPr sz="2000" dirty="0">
                <a:latin typeface="Courier New"/>
                <a:cs typeface="Courier New"/>
              </a:rPr>
              <a:t>lasts</a:t>
            </a:r>
            <a:r>
              <a:rPr sz="2000" spc="-35" dirty="0">
                <a:latin typeface="Courier New"/>
                <a:cs typeface="Courier New"/>
              </a:rPr>
              <a:t> </a:t>
            </a:r>
            <a:r>
              <a:rPr sz="2000" dirty="0">
                <a:latin typeface="Courier New"/>
                <a:cs typeface="Courier New"/>
              </a:rPr>
              <a:t>longer.</a:t>
            </a:r>
            <a:r>
              <a:rPr sz="2000" spc="-30" dirty="0">
                <a:latin typeface="Courier New"/>
                <a:cs typeface="Courier New"/>
              </a:rPr>
              <a:t> </a:t>
            </a:r>
            <a:r>
              <a:rPr sz="2000" dirty="0">
                <a:latin typeface="Courier New"/>
                <a:cs typeface="Courier New"/>
              </a:rPr>
              <a:t>[...]</a:t>
            </a:r>
            <a:r>
              <a:rPr sz="2000" spc="-30" dirty="0">
                <a:latin typeface="Courier New"/>
                <a:cs typeface="Courier New"/>
              </a:rPr>
              <a:t> </a:t>
            </a:r>
            <a:r>
              <a:rPr sz="2000" dirty="0">
                <a:latin typeface="Courier New"/>
                <a:cs typeface="Courier New"/>
              </a:rPr>
              <a:t>An</a:t>
            </a:r>
            <a:r>
              <a:rPr sz="2000" spc="-30" dirty="0">
                <a:latin typeface="Courier New"/>
                <a:cs typeface="Courier New"/>
              </a:rPr>
              <a:t> </a:t>
            </a:r>
            <a:r>
              <a:rPr sz="2000" dirty="0">
                <a:latin typeface="Courier New"/>
                <a:cs typeface="Courier New"/>
              </a:rPr>
              <a:t>invisible</a:t>
            </a:r>
            <a:r>
              <a:rPr sz="2000" spc="-30"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however,</a:t>
            </a:r>
            <a:r>
              <a:rPr sz="2000" spc="-30" dirty="0">
                <a:latin typeface="Courier New"/>
                <a:cs typeface="Courier New"/>
              </a:rPr>
              <a:t> </a:t>
            </a:r>
            <a:r>
              <a:rPr sz="2000" spc="-25" dirty="0">
                <a:latin typeface="Courier New"/>
                <a:cs typeface="Courier New"/>
              </a:rPr>
              <a:t>is </a:t>
            </a:r>
            <a:r>
              <a:rPr sz="2000" dirty="0">
                <a:latin typeface="Courier New"/>
                <a:cs typeface="Courier New"/>
              </a:rPr>
              <a:t>unreachable.</a:t>
            </a:r>
            <a:r>
              <a:rPr sz="2000" spc="-25" dirty="0">
                <a:latin typeface="Courier New"/>
                <a:cs typeface="Courier New"/>
              </a:rPr>
              <a:t> </a:t>
            </a:r>
            <a:r>
              <a:rPr sz="2000" dirty="0">
                <a:latin typeface="Courier New"/>
                <a:cs typeface="Courier New"/>
              </a:rPr>
              <a:t>You</a:t>
            </a:r>
            <a:r>
              <a:rPr sz="2000" spc="-20" dirty="0">
                <a:latin typeface="Courier New"/>
                <a:cs typeface="Courier New"/>
              </a:rPr>
              <a:t> </a:t>
            </a:r>
            <a:r>
              <a:rPr sz="2000" dirty="0">
                <a:latin typeface="Courier New"/>
                <a:cs typeface="Courier New"/>
              </a:rPr>
              <a:t>think</a:t>
            </a:r>
            <a:r>
              <a:rPr sz="2000" spc="-20" dirty="0">
                <a:latin typeface="Courier New"/>
                <a:cs typeface="Courier New"/>
              </a:rPr>
              <a:t> </a:t>
            </a:r>
            <a:r>
              <a:rPr sz="2000" dirty="0">
                <a:latin typeface="Courier New"/>
                <a:cs typeface="Courier New"/>
              </a:rPr>
              <a:t>you</a:t>
            </a:r>
            <a:r>
              <a:rPr sz="2000" spc="-25" dirty="0">
                <a:latin typeface="Courier New"/>
                <a:cs typeface="Courier New"/>
              </a:rPr>
              <a:t> </a:t>
            </a:r>
            <a:r>
              <a:rPr sz="2000" dirty="0">
                <a:latin typeface="Courier New"/>
                <a:cs typeface="Courier New"/>
              </a:rPr>
              <a:t>can</a:t>
            </a:r>
            <a:r>
              <a:rPr sz="2000" spc="-20" dirty="0">
                <a:latin typeface="Courier New"/>
                <a:cs typeface="Courier New"/>
              </a:rPr>
              <a:t> </a:t>
            </a:r>
            <a:r>
              <a:rPr sz="2000" dirty="0">
                <a:latin typeface="Courier New"/>
                <a:cs typeface="Courier New"/>
              </a:rPr>
              <a:t>see</a:t>
            </a:r>
            <a:r>
              <a:rPr sz="2000" spc="-20" dirty="0">
                <a:latin typeface="Courier New"/>
                <a:cs typeface="Courier New"/>
              </a:rPr>
              <a:t> </a:t>
            </a:r>
            <a:r>
              <a:rPr sz="2000" dirty="0">
                <a:latin typeface="Courier New"/>
                <a:cs typeface="Courier New"/>
              </a:rPr>
              <a:t>it:</a:t>
            </a:r>
            <a:r>
              <a:rPr sz="2000" spc="-25" dirty="0">
                <a:latin typeface="Courier New"/>
                <a:cs typeface="Courier New"/>
              </a:rPr>
              <a:t> </a:t>
            </a:r>
            <a:r>
              <a:rPr sz="2000" dirty="0">
                <a:latin typeface="Courier New"/>
                <a:cs typeface="Courier New"/>
              </a:rPr>
              <a:t>you</a:t>
            </a:r>
            <a:r>
              <a:rPr sz="2000" spc="-20" dirty="0">
                <a:latin typeface="Courier New"/>
                <a:cs typeface="Courier New"/>
              </a:rPr>
              <a:t> </a:t>
            </a:r>
            <a:r>
              <a:rPr sz="2000" dirty="0">
                <a:latin typeface="Courier New"/>
                <a:cs typeface="Courier New"/>
              </a:rPr>
              <a:t>touch</a:t>
            </a:r>
            <a:r>
              <a:rPr sz="2000" spc="-20" dirty="0">
                <a:latin typeface="Courier New"/>
                <a:cs typeface="Courier New"/>
              </a:rPr>
              <a:t> </a:t>
            </a:r>
            <a:r>
              <a:rPr sz="2000" dirty="0">
                <a:latin typeface="Courier New"/>
                <a:cs typeface="Courier New"/>
              </a:rPr>
              <a:t>it,</a:t>
            </a:r>
            <a:r>
              <a:rPr sz="2000" spc="-20" dirty="0">
                <a:latin typeface="Courier New"/>
                <a:cs typeface="Courier New"/>
              </a:rPr>
              <a:t> </a:t>
            </a:r>
            <a:r>
              <a:rPr sz="2000" spc="-25" dirty="0">
                <a:latin typeface="Courier New"/>
                <a:cs typeface="Courier New"/>
              </a:rPr>
              <a:t>or </a:t>
            </a:r>
            <a:r>
              <a:rPr sz="2000" dirty="0">
                <a:latin typeface="Courier New"/>
                <a:cs typeface="Courier New"/>
              </a:rPr>
              <a:t>rather</a:t>
            </a:r>
            <a:r>
              <a:rPr sz="2000" spc="-25" dirty="0">
                <a:latin typeface="Courier New"/>
                <a:cs typeface="Courier New"/>
              </a:rPr>
              <a:t> </a:t>
            </a:r>
            <a:r>
              <a:rPr sz="2000" dirty="0">
                <a:latin typeface="Courier New"/>
                <a:cs typeface="Courier New"/>
              </a:rPr>
              <a:t>it</a:t>
            </a:r>
            <a:r>
              <a:rPr sz="2000" spc="-20" dirty="0">
                <a:latin typeface="Courier New"/>
                <a:cs typeface="Courier New"/>
              </a:rPr>
              <a:t> </a:t>
            </a:r>
            <a:r>
              <a:rPr sz="2000" dirty="0">
                <a:latin typeface="Courier New"/>
                <a:cs typeface="Courier New"/>
              </a:rPr>
              <a:t>touches</a:t>
            </a:r>
            <a:r>
              <a:rPr sz="2000" spc="-20" dirty="0">
                <a:latin typeface="Courier New"/>
                <a:cs typeface="Courier New"/>
              </a:rPr>
              <a:t> </a:t>
            </a:r>
            <a:r>
              <a:rPr sz="2000" dirty="0">
                <a:latin typeface="Courier New"/>
                <a:cs typeface="Courier New"/>
              </a:rPr>
              <a:t>you.</a:t>
            </a:r>
            <a:r>
              <a:rPr sz="2000" spc="-20" dirty="0">
                <a:latin typeface="Courier New"/>
                <a:cs typeface="Courier New"/>
              </a:rPr>
              <a:t> </a:t>
            </a:r>
            <a:r>
              <a:rPr sz="2000" dirty="0">
                <a:latin typeface="Courier New"/>
                <a:cs typeface="Courier New"/>
              </a:rPr>
              <a:t>But</a:t>
            </a:r>
            <a:r>
              <a:rPr sz="2000" spc="-20" dirty="0">
                <a:latin typeface="Courier New"/>
                <a:cs typeface="Courier New"/>
              </a:rPr>
              <a:t> </a:t>
            </a:r>
            <a:r>
              <a:rPr sz="2000" dirty="0">
                <a:latin typeface="Courier New"/>
                <a:cs typeface="Courier New"/>
              </a:rPr>
              <a:t>just</a:t>
            </a:r>
            <a:r>
              <a:rPr sz="2000" spc="-25" dirty="0">
                <a:latin typeface="Courier New"/>
                <a:cs typeface="Courier New"/>
              </a:rPr>
              <a:t> </a:t>
            </a:r>
            <a:r>
              <a:rPr sz="2000" dirty="0">
                <a:latin typeface="Courier New"/>
                <a:cs typeface="Courier New"/>
              </a:rPr>
              <a:t>when</a:t>
            </a:r>
            <a:r>
              <a:rPr sz="2000" spc="-20" dirty="0">
                <a:latin typeface="Courier New"/>
                <a:cs typeface="Courier New"/>
              </a:rPr>
              <a:t> </a:t>
            </a:r>
            <a:r>
              <a:rPr sz="2000" dirty="0">
                <a:latin typeface="Courier New"/>
                <a:cs typeface="Courier New"/>
              </a:rPr>
              <a:t>you</a:t>
            </a:r>
            <a:r>
              <a:rPr sz="2000" spc="-20" dirty="0">
                <a:latin typeface="Courier New"/>
                <a:cs typeface="Courier New"/>
              </a:rPr>
              <a:t> </a:t>
            </a:r>
            <a:r>
              <a:rPr sz="2000" dirty="0">
                <a:latin typeface="Courier New"/>
                <a:cs typeface="Courier New"/>
              </a:rPr>
              <a:t>assume</a:t>
            </a:r>
            <a:r>
              <a:rPr sz="2000" spc="-20" dirty="0">
                <a:latin typeface="Courier New"/>
                <a:cs typeface="Courier New"/>
              </a:rPr>
              <a:t> </a:t>
            </a:r>
            <a:r>
              <a:rPr sz="2000" dirty="0">
                <a:latin typeface="Courier New"/>
                <a:cs typeface="Courier New"/>
              </a:rPr>
              <a:t>you</a:t>
            </a:r>
            <a:r>
              <a:rPr sz="2000" spc="-20" dirty="0">
                <a:latin typeface="Courier New"/>
                <a:cs typeface="Courier New"/>
              </a:rPr>
              <a:t> </a:t>
            </a:r>
            <a:r>
              <a:rPr sz="2000" spc="-25" dirty="0">
                <a:latin typeface="Courier New"/>
                <a:cs typeface="Courier New"/>
              </a:rPr>
              <a:t>can </a:t>
            </a:r>
            <a:r>
              <a:rPr sz="2000" dirty="0">
                <a:latin typeface="Courier New"/>
                <a:cs typeface="Courier New"/>
              </a:rPr>
              <a:t>grab</a:t>
            </a:r>
            <a:r>
              <a:rPr sz="2000" spc="-30" dirty="0">
                <a:latin typeface="Courier New"/>
                <a:cs typeface="Courier New"/>
              </a:rPr>
              <a:t> </a:t>
            </a:r>
            <a:r>
              <a:rPr sz="2000" dirty="0">
                <a:latin typeface="Courier New"/>
                <a:cs typeface="Courier New"/>
              </a:rPr>
              <a:t>hold</a:t>
            </a:r>
            <a:r>
              <a:rPr sz="2000" spc="-20"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it,</a:t>
            </a:r>
            <a:r>
              <a:rPr sz="2000" spc="-20" dirty="0">
                <a:latin typeface="Courier New"/>
                <a:cs typeface="Courier New"/>
              </a:rPr>
              <a:t> </a:t>
            </a:r>
            <a:r>
              <a:rPr sz="2000" dirty="0">
                <a:latin typeface="Courier New"/>
                <a:cs typeface="Courier New"/>
              </a:rPr>
              <a:t>it</a:t>
            </a:r>
            <a:r>
              <a:rPr sz="2000" spc="-20" dirty="0">
                <a:latin typeface="Courier New"/>
                <a:cs typeface="Courier New"/>
              </a:rPr>
              <a:t> </a:t>
            </a:r>
            <a:r>
              <a:rPr sz="2000" dirty="0">
                <a:latin typeface="Courier New"/>
                <a:cs typeface="Courier New"/>
              </a:rPr>
              <a:t>fades</a:t>
            </a:r>
            <a:r>
              <a:rPr sz="2000" spc="-20" dirty="0">
                <a:latin typeface="Courier New"/>
                <a:cs typeface="Courier New"/>
              </a:rPr>
              <a:t> </a:t>
            </a:r>
            <a:r>
              <a:rPr sz="2000" dirty="0">
                <a:latin typeface="Courier New"/>
                <a:cs typeface="Courier New"/>
              </a:rPr>
              <a:t>away.</a:t>
            </a:r>
            <a:r>
              <a:rPr sz="2000" spc="-20" dirty="0">
                <a:latin typeface="Courier New"/>
                <a:cs typeface="Courier New"/>
              </a:rPr>
              <a:t> </a:t>
            </a:r>
            <a:r>
              <a:rPr sz="2000" dirty="0">
                <a:latin typeface="Courier New"/>
                <a:cs typeface="Courier New"/>
              </a:rPr>
              <a:t>[...]</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border</a:t>
            </a:r>
            <a:r>
              <a:rPr sz="2000" spc="-15" dirty="0">
                <a:latin typeface="Courier New"/>
                <a:cs typeface="Courier New"/>
              </a:rPr>
              <a:t> </a:t>
            </a:r>
            <a:r>
              <a:rPr sz="2000" spc="-20" dirty="0">
                <a:latin typeface="Courier New"/>
                <a:cs typeface="Courier New"/>
              </a:rPr>
              <a:t>gaze </a:t>
            </a:r>
            <a:r>
              <a:rPr sz="2000" dirty="0">
                <a:latin typeface="Courier New"/>
                <a:cs typeface="Courier New"/>
              </a:rPr>
              <a:t>does</a:t>
            </a:r>
            <a:r>
              <a:rPr sz="2000" spc="-30" dirty="0">
                <a:latin typeface="Courier New"/>
                <a:cs typeface="Courier New"/>
              </a:rPr>
              <a:t> </a:t>
            </a:r>
            <a:r>
              <a:rPr sz="2000" dirty="0">
                <a:latin typeface="Courier New"/>
                <a:cs typeface="Courier New"/>
              </a:rPr>
              <a:t>not</a:t>
            </a:r>
            <a:r>
              <a:rPr sz="2000" spc="-20" dirty="0">
                <a:latin typeface="Courier New"/>
                <a:cs typeface="Courier New"/>
              </a:rPr>
              <a:t> </a:t>
            </a:r>
            <a:r>
              <a:rPr sz="2000" dirty="0">
                <a:latin typeface="Courier New"/>
                <a:cs typeface="Courier New"/>
              </a:rPr>
              <a:t>permit</a:t>
            </a:r>
            <a:r>
              <a:rPr sz="2000" spc="-20" dirty="0">
                <a:latin typeface="Courier New"/>
                <a:cs typeface="Courier New"/>
              </a:rPr>
              <a:t> </a:t>
            </a:r>
            <a:r>
              <a:rPr sz="2000" dirty="0">
                <a:latin typeface="Courier New"/>
                <a:cs typeface="Courier New"/>
              </a:rPr>
              <a:t>a</a:t>
            </a:r>
            <a:r>
              <a:rPr sz="2000" spc="-20" dirty="0">
                <a:latin typeface="Courier New"/>
                <a:cs typeface="Courier New"/>
              </a:rPr>
              <a:t> </a:t>
            </a:r>
            <a:r>
              <a:rPr sz="2000" dirty="0">
                <a:latin typeface="Courier New"/>
                <a:cs typeface="Courier New"/>
              </a:rPr>
              <a:t>sense</a:t>
            </a:r>
            <a:r>
              <a:rPr sz="2000" spc="-15"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belonging</a:t>
            </a:r>
            <a:r>
              <a:rPr sz="2000" spc="-20" dirty="0">
                <a:latin typeface="Courier New"/>
                <a:cs typeface="Courier New"/>
              </a:rPr>
              <a:t> </a:t>
            </a:r>
            <a:r>
              <a:rPr sz="2000" dirty="0">
                <a:latin typeface="Courier New"/>
                <a:cs typeface="Courier New"/>
              </a:rPr>
              <a:t>to</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new</a:t>
            </a:r>
            <a:r>
              <a:rPr sz="2000" spc="-15" dirty="0">
                <a:latin typeface="Courier New"/>
                <a:cs typeface="Courier New"/>
              </a:rPr>
              <a:t> </a:t>
            </a:r>
            <a:r>
              <a:rPr sz="2000" spc="-10" dirty="0">
                <a:latin typeface="Courier New"/>
                <a:cs typeface="Courier New"/>
              </a:rPr>
              <a:t>country </a:t>
            </a:r>
            <a:r>
              <a:rPr sz="2000" dirty="0">
                <a:latin typeface="Courier New"/>
                <a:cs typeface="Courier New"/>
              </a:rPr>
              <a:t>to</a:t>
            </a:r>
            <a:r>
              <a:rPr sz="2000" spc="-35" dirty="0">
                <a:latin typeface="Courier New"/>
                <a:cs typeface="Courier New"/>
              </a:rPr>
              <a:t> </a:t>
            </a:r>
            <a:r>
              <a:rPr sz="2000" dirty="0">
                <a:latin typeface="Courier New"/>
                <a:cs typeface="Courier New"/>
              </a:rPr>
              <a:t>emerge.</a:t>
            </a:r>
            <a:r>
              <a:rPr sz="2000" spc="-25" dirty="0">
                <a:latin typeface="Courier New"/>
                <a:cs typeface="Courier New"/>
              </a:rPr>
              <a:t> </a:t>
            </a:r>
            <a:r>
              <a:rPr sz="2000" dirty="0">
                <a:latin typeface="Courier New"/>
                <a:cs typeface="Courier New"/>
              </a:rPr>
              <a:t>[...]</a:t>
            </a:r>
            <a:r>
              <a:rPr sz="2000" spc="-2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border</a:t>
            </a:r>
            <a:r>
              <a:rPr sz="2000" spc="-20" dirty="0">
                <a:latin typeface="Courier New"/>
                <a:cs typeface="Courier New"/>
              </a:rPr>
              <a:t> </a:t>
            </a:r>
            <a:r>
              <a:rPr sz="2000" dirty="0">
                <a:latin typeface="Courier New"/>
                <a:cs typeface="Courier New"/>
              </a:rPr>
              <a:t>gaze</a:t>
            </a:r>
            <a:r>
              <a:rPr sz="2000" spc="-25" dirty="0">
                <a:latin typeface="Courier New"/>
                <a:cs typeface="Courier New"/>
              </a:rPr>
              <a:t> </a:t>
            </a:r>
            <a:r>
              <a:rPr sz="2000" dirty="0">
                <a:latin typeface="Courier New"/>
                <a:cs typeface="Courier New"/>
              </a:rPr>
              <a:t>does</a:t>
            </a:r>
            <a:r>
              <a:rPr sz="2000" spc="-20" dirty="0">
                <a:latin typeface="Courier New"/>
                <a:cs typeface="Courier New"/>
              </a:rPr>
              <a:t> </a:t>
            </a:r>
            <a:r>
              <a:rPr sz="2000" dirty="0">
                <a:latin typeface="Courier New"/>
                <a:cs typeface="Courier New"/>
              </a:rPr>
              <a:t>not</a:t>
            </a:r>
            <a:r>
              <a:rPr sz="2000" spc="-25" dirty="0">
                <a:latin typeface="Courier New"/>
                <a:cs typeface="Courier New"/>
              </a:rPr>
              <a:t> </a:t>
            </a:r>
            <a:r>
              <a:rPr sz="2000" dirty="0">
                <a:latin typeface="Courier New"/>
                <a:cs typeface="Courier New"/>
              </a:rPr>
              <a:t>operate</a:t>
            </a:r>
            <a:r>
              <a:rPr sz="2000" spc="-20" dirty="0">
                <a:latin typeface="Courier New"/>
                <a:cs typeface="Courier New"/>
              </a:rPr>
              <a:t> </a:t>
            </a:r>
            <a:r>
              <a:rPr sz="2000" spc="-10" dirty="0">
                <a:latin typeface="Courier New"/>
                <a:cs typeface="Courier New"/>
              </a:rPr>
              <a:t>through </a:t>
            </a:r>
            <a:r>
              <a:rPr sz="2000" dirty="0">
                <a:latin typeface="Courier New"/>
                <a:cs typeface="Courier New"/>
              </a:rPr>
              <a:t>a</a:t>
            </a:r>
            <a:r>
              <a:rPr sz="2000" spc="-30" dirty="0">
                <a:latin typeface="Courier New"/>
                <a:cs typeface="Courier New"/>
              </a:rPr>
              <a:t> </a:t>
            </a:r>
            <a:r>
              <a:rPr sz="2000" dirty="0">
                <a:latin typeface="Courier New"/>
                <a:cs typeface="Courier New"/>
              </a:rPr>
              <a:t>simple</a:t>
            </a:r>
            <a:r>
              <a:rPr sz="2000" spc="-30" dirty="0">
                <a:latin typeface="Courier New"/>
                <a:cs typeface="Courier New"/>
              </a:rPr>
              <a:t> </a:t>
            </a:r>
            <a:r>
              <a:rPr sz="2000" dirty="0">
                <a:latin typeface="Courier New"/>
                <a:cs typeface="Courier New"/>
              </a:rPr>
              <a:t>function</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exclusion.</a:t>
            </a:r>
            <a:r>
              <a:rPr sz="2000" spc="-30" dirty="0">
                <a:latin typeface="Courier New"/>
                <a:cs typeface="Courier New"/>
              </a:rPr>
              <a:t> </a:t>
            </a:r>
            <a:r>
              <a:rPr sz="2000" dirty="0">
                <a:latin typeface="Courier New"/>
                <a:cs typeface="Courier New"/>
              </a:rPr>
              <a:t>It</a:t>
            </a:r>
            <a:r>
              <a:rPr sz="2000" spc="-30" dirty="0">
                <a:latin typeface="Courier New"/>
                <a:cs typeface="Courier New"/>
              </a:rPr>
              <a:t> </a:t>
            </a:r>
            <a:r>
              <a:rPr sz="2000" dirty="0">
                <a:latin typeface="Courier New"/>
                <a:cs typeface="Courier New"/>
              </a:rPr>
              <a:t>situates</a:t>
            </a:r>
            <a:r>
              <a:rPr sz="2000" spc="-30" dirty="0">
                <a:latin typeface="Courier New"/>
                <a:cs typeface="Courier New"/>
              </a:rPr>
              <a:t> </a:t>
            </a:r>
            <a:r>
              <a:rPr sz="2000" dirty="0">
                <a:latin typeface="Courier New"/>
                <a:cs typeface="Courier New"/>
              </a:rPr>
              <a:t>immigrants</a:t>
            </a:r>
            <a:r>
              <a:rPr sz="2000" spc="-25" dirty="0">
                <a:latin typeface="Courier New"/>
                <a:cs typeface="Courier New"/>
              </a:rPr>
              <a:t> on </a:t>
            </a:r>
            <a:r>
              <a:rPr sz="2000" dirty="0">
                <a:latin typeface="Courier New"/>
                <a:cs typeface="Courier New"/>
              </a:rPr>
              <a:t>the</a:t>
            </a:r>
            <a:r>
              <a:rPr sz="2000" spc="-35" dirty="0">
                <a:latin typeface="Courier New"/>
                <a:cs typeface="Courier New"/>
              </a:rPr>
              <a:t> </a:t>
            </a:r>
            <a:r>
              <a:rPr sz="2000" dirty="0">
                <a:latin typeface="Courier New"/>
                <a:cs typeface="Courier New"/>
              </a:rPr>
              <a:t>‘threshold’,</a:t>
            </a:r>
            <a:r>
              <a:rPr sz="2000" spc="-30" dirty="0">
                <a:latin typeface="Courier New"/>
                <a:cs typeface="Courier New"/>
              </a:rPr>
              <a:t> </a:t>
            </a:r>
            <a:r>
              <a:rPr sz="2000" dirty="0">
                <a:latin typeface="Courier New"/>
                <a:cs typeface="Courier New"/>
              </a:rPr>
              <a:t>between</a:t>
            </a:r>
            <a:r>
              <a:rPr sz="2000" spc="-30" dirty="0">
                <a:latin typeface="Courier New"/>
                <a:cs typeface="Courier New"/>
              </a:rPr>
              <a:t> </a:t>
            </a:r>
            <a:r>
              <a:rPr sz="2000" dirty="0">
                <a:latin typeface="Courier New"/>
                <a:cs typeface="Courier New"/>
              </a:rPr>
              <a:t>inside</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spc="-10" dirty="0">
                <a:latin typeface="Courier New"/>
                <a:cs typeface="Courier New"/>
              </a:rPr>
              <a:t>outside.“</a:t>
            </a:r>
            <a:endParaRPr sz="2000" dirty="0">
              <a:latin typeface="Courier New"/>
              <a:cs typeface="Courier New"/>
            </a:endParaRPr>
          </a:p>
          <a:p>
            <a:pPr>
              <a:lnSpc>
                <a:spcPct val="100000"/>
              </a:lnSpc>
              <a:spcBef>
                <a:spcPts val="130"/>
              </a:spcBef>
            </a:pPr>
            <a:endParaRPr sz="2000" dirty="0">
              <a:latin typeface="Courier New"/>
              <a:cs typeface="Courier New"/>
            </a:endParaRPr>
          </a:p>
          <a:p>
            <a:pPr marL="12700">
              <a:lnSpc>
                <a:spcPct val="100000"/>
              </a:lnSpc>
              <a:spcBef>
                <a:spcPts val="5"/>
              </a:spcBef>
            </a:pPr>
            <a:r>
              <a:rPr sz="2000" dirty="0">
                <a:latin typeface="Courier New"/>
                <a:cs typeface="Courier New"/>
              </a:rPr>
              <a:t>Shahram</a:t>
            </a:r>
            <a:r>
              <a:rPr sz="2000" spc="-40" dirty="0">
                <a:latin typeface="Courier New"/>
                <a:cs typeface="Courier New"/>
              </a:rPr>
              <a:t> </a:t>
            </a:r>
            <a:r>
              <a:rPr sz="2000" dirty="0">
                <a:latin typeface="Courier New"/>
                <a:cs typeface="Courier New"/>
              </a:rPr>
              <a:t>Khosravi,</a:t>
            </a:r>
            <a:r>
              <a:rPr sz="2000" spc="-35" dirty="0">
                <a:latin typeface="Courier New"/>
                <a:cs typeface="Courier New"/>
              </a:rPr>
              <a:t> </a:t>
            </a:r>
            <a:r>
              <a:rPr sz="2000" i="1" dirty="0">
                <a:latin typeface="Courier New"/>
                <a:cs typeface="Courier New"/>
              </a:rPr>
              <a:t>‚Illegal‘</a:t>
            </a:r>
            <a:r>
              <a:rPr sz="2000" i="1" spc="-40" dirty="0">
                <a:latin typeface="Courier New"/>
                <a:cs typeface="Courier New"/>
              </a:rPr>
              <a:t> </a:t>
            </a:r>
            <a:r>
              <a:rPr sz="2000" i="1" dirty="0">
                <a:latin typeface="Courier New"/>
                <a:cs typeface="Courier New"/>
              </a:rPr>
              <a:t>Traveller</a:t>
            </a:r>
            <a:r>
              <a:rPr sz="2000" dirty="0">
                <a:latin typeface="Courier New"/>
                <a:cs typeface="Courier New"/>
              </a:rPr>
              <a:t>,</a:t>
            </a:r>
            <a:r>
              <a:rPr sz="2000" spc="-35" dirty="0">
                <a:latin typeface="Courier New"/>
                <a:cs typeface="Courier New"/>
              </a:rPr>
              <a:t> </a:t>
            </a:r>
            <a:r>
              <a:rPr lang="it-IT" sz="2000" dirty="0" smtClean="0">
                <a:latin typeface="Courier New"/>
                <a:cs typeface="Courier New"/>
              </a:rPr>
              <a:t>p</a:t>
            </a:r>
            <a:r>
              <a:rPr sz="2000" dirty="0" smtClean="0">
                <a:latin typeface="Courier New"/>
                <a:cs typeface="Courier New"/>
              </a:rPr>
              <a:t>.</a:t>
            </a:r>
            <a:r>
              <a:rPr sz="2000" spc="-35" dirty="0" smtClean="0">
                <a:latin typeface="Courier New"/>
                <a:cs typeface="Courier New"/>
              </a:rPr>
              <a:t> </a:t>
            </a:r>
            <a:r>
              <a:rPr sz="2000" spc="-25" dirty="0">
                <a:latin typeface="Courier New"/>
                <a:cs typeface="Courier New"/>
              </a:rPr>
              <a:t>75</a:t>
            </a:r>
            <a:endParaRPr sz="2000" dirty="0">
              <a:latin typeface="Courier New"/>
              <a:cs typeface="Courier New"/>
            </a:endParaRPr>
          </a:p>
        </p:txBody>
      </p:sp>
      <p:sp>
        <p:nvSpPr>
          <p:cNvPr id="3" name="object 3"/>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smtClean="0"/>
              <a:t>‘Border</a:t>
            </a:r>
            <a:r>
              <a:rPr lang="en-GB" dirty="0"/>
              <a:t>’: a contested concept</a:t>
            </a:r>
            <a:endParaRPr spc="-1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54340" y="3300064"/>
            <a:ext cx="8280060" cy="254968"/>
          </a:xfrm>
          <a:custGeom>
            <a:avLst/>
            <a:gdLst/>
            <a:ahLst/>
            <a:cxnLst/>
            <a:rect l="l" t="t" r="r" b="b"/>
            <a:pathLst>
              <a:path w="7010400" h="279400">
                <a:moveTo>
                  <a:pt x="7010400" y="0"/>
                </a:moveTo>
                <a:lnTo>
                  <a:pt x="0" y="0"/>
                </a:lnTo>
                <a:lnTo>
                  <a:pt x="0" y="279400"/>
                </a:lnTo>
                <a:lnTo>
                  <a:pt x="7010400" y="279400"/>
                </a:lnTo>
                <a:lnTo>
                  <a:pt x="7010400" y="0"/>
                </a:lnTo>
                <a:close/>
              </a:path>
            </a:pathLst>
          </a:custGeom>
          <a:solidFill>
            <a:srgbClr val="FFFF00"/>
          </a:solidFill>
        </p:spPr>
        <p:txBody>
          <a:bodyPr wrap="square" lIns="0" tIns="0" rIns="0" bIns="0" rtlCol="0"/>
          <a:lstStyle/>
          <a:p>
            <a:endParaRPr/>
          </a:p>
        </p:txBody>
      </p:sp>
      <p:sp>
        <p:nvSpPr>
          <p:cNvPr id="3" name="object 3"/>
          <p:cNvSpPr txBox="1">
            <a:spLocks noGrp="1"/>
          </p:cNvSpPr>
          <p:nvPr>
            <p:ph type="title"/>
          </p:nvPr>
        </p:nvSpPr>
        <p:spPr>
          <a:xfrm>
            <a:off x="241640" y="3235452"/>
            <a:ext cx="8064160" cy="320601"/>
          </a:xfrm>
          <a:prstGeom prst="rect">
            <a:avLst/>
          </a:prstGeom>
        </p:spPr>
        <p:txBody>
          <a:bodyPr vert="horz" wrap="square" lIns="0" tIns="12700" rIns="0" bIns="0" rtlCol="0">
            <a:spAutoFit/>
          </a:bodyPr>
          <a:lstStyle/>
          <a:p>
            <a:pPr marL="12700">
              <a:spcBef>
                <a:spcPts val="100"/>
              </a:spcBef>
            </a:pPr>
            <a:r>
              <a:rPr lang="en-GB" dirty="0"/>
              <a:t>The dispute over borders as a dispute </a:t>
            </a:r>
            <a:r>
              <a:rPr lang="en-GB" dirty="0" smtClean="0"/>
              <a:t>over democracy</a:t>
            </a: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82038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8826160" cy="628377"/>
          </a:xfrm>
          <a:prstGeom prst="rect">
            <a:avLst/>
          </a:prstGeom>
        </p:spPr>
        <p:txBody>
          <a:bodyPr vert="horz" wrap="square" lIns="0" tIns="12700" rIns="0" bIns="0" rtlCol="0">
            <a:spAutoFit/>
          </a:bodyPr>
          <a:lstStyle/>
          <a:p>
            <a:pPr marL="12700" marR="5080">
              <a:lnSpc>
                <a:spcPct val="100000"/>
              </a:lnSpc>
              <a:spcBef>
                <a:spcPts val="100"/>
              </a:spcBef>
            </a:pPr>
            <a:r>
              <a:rPr lang="en-GB" sz="2000" spc="-10" dirty="0" smtClean="0">
                <a:latin typeface="Courier New"/>
                <a:cs typeface="Courier New"/>
              </a:rPr>
              <a:t>The occupation of the Saint-Bernard Church (and the eviction of its occupants)</a:t>
            </a:r>
            <a:r>
              <a:rPr sz="2000" spc="-10" dirty="0" smtClean="0">
                <a:latin typeface="Courier New"/>
                <a:cs typeface="Courier New"/>
              </a:rPr>
              <a:t>(1996</a:t>
            </a:r>
            <a:r>
              <a:rPr sz="2000" spc="-10" dirty="0">
                <a:latin typeface="Courier New"/>
                <a:cs typeface="Courier New"/>
              </a:rPr>
              <a:t>)</a:t>
            </a:r>
            <a:endParaRPr sz="2000" dirty="0">
              <a:latin typeface="Courier New"/>
              <a:cs typeface="Courier New"/>
            </a:endParaRPr>
          </a:p>
        </p:txBody>
      </p:sp>
      <p:pic>
        <p:nvPicPr>
          <p:cNvPr id="4" name="object 4"/>
          <p:cNvPicPr/>
          <p:nvPr/>
        </p:nvPicPr>
        <p:blipFill>
          <a:blip r:embed="rId2" cstate="print"/>
          <a:stretch>
            <a:fillRect/>
          </a:stretch>
        </p:blipFill>
        <p:spPr>
          <a:xfrm>
            <a:off x="2552807" y="660699"/>
            <a:ext cx="4038376" cy="547920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79752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8559800" cy="635000"/>
          </a:xfrm>
          <a:prstGeom prst="rect">
            <a:avLst/>
          </a:prstGeom>
        </p:spPr>
        <p:txBody>
          <a:bodyPr vert="horz" wrap="square" lIns="0" tIns="12700" rIns="0" bIns="0" rtlCol="0">
            <a:spAutoFit/>
          </a:bodyPr>
          <a:lstStyle/>
          <a:p>
            <a:pPr marL="12700" marR="5080">
              <a:lnSpc>
                <a:spcPct val="100000"/>
              </a:lnSpc>
              <a:spcBef>
                <a:spcPts val="100"/>
              </a:spcBef>
            </a:pPr>
            <a:r>
              <a:rPr lang="en-GB" sz="2000" dirty="0" smtClean="0">
                <a:latin typeface="Courier New"/>
                <a:cs typeface="Courier New"/>
              </a:rPr>
              <a:t>One eviction ends, the next begins:</a:t>
            </a:r>
            <a:r>
              <a:rPr lang="en-GB" sz="2000" spc="-25" dirty="0" smtClean="0">
                <a:latin typeface="Courier New"/>
                <a:cs typeface="Courier New"/>
              </a:rPr>
              <a:t> Vienna’s </a:t>
            </a:r>
            <a:r>
              <a:rPr lang="en-GB" sz="2000" spc="-10" dirty="0" err="1" smtClean="0">
                <a:latin typeface="Courier New"/>
                <a:cs typeface="Courier New"/>
              </a:rPr>
              <a:t>Votivkirche</a:t>
            </a:r>
            <a:r>
              <a:rPr lang="en-GB" sz="2000" spc="-10" dirty="0" smtClean="0">
                <a:latin typeface="Courier New"/>
                <a:cs typeface="Courier New"/>
              </a:rPr>
              <a:t> (2013)</a:t>
            </a:r>
            <a:endParaRPr lang="en-GB" sz="2000" dirty="0">
              <a:latin typeface="Courier New"/>
              <a:cs typeface="Courier New"/>
            </a:endParaRPr>
          </a:p>
        </p:txBody>
      </p:sp>
      <p:pic>
        <p:nvPicPr>
          <p:cNvPr id="4" name="object 4"/>
          <p:cNvPicPr/>
          <p:nvPr/>
        </p:nvPicPr>
        <p:blipFill>
          <a:blip r:embed="rId2" cstate="print"/>
          <a:stretch>
            <a:fillRect/>
          </a:stretch>
        </p:blipFill>
        <p:spPr>
          <a:xfrm>
            <a:off x="2180685" y="660700"/>
            <a:ext cx="4652000" cy="543825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55118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„In</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case</a:t>
            </a:r>
            <a:r>
              <a:rPr sz="2000" spc="-25"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border</a:t>
            </a:r>
            <a:r>
              <a:rPr sz="2000" spc="-25" dirty="0">
                <a:latin typeface="Courier New"/>
                <a:cs typeface="Courier New"/>
              </a:rPr>
              <a:t> </a:t>
            </a:r>
            <a:r>
              <a:rPr sz="2000" dirty="0">
                <a:latin typeface="Courier New"/>
                <a:cs typeface="Courier New"/>
              </a:rPr>
              <a:t>struggles,</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conflicts</a:t>
            </a:r>
            <a:r>
              <a:rPr sz="2000" spc="-25" dirty="0">
                <a:latin typeface="Courier New"/>
                <a:cs typeface="Courier New"/>
              </a:rPr>
              <a:t> and </a:t>
            </a:r>
            <a:r>
              <a:rPr sz="2000" dirty="0">
                <a:latin typeface="Courier New"/>
                <a:cs typeface="Courier New"/>
              </a:rPr>
              <a:t>tensions</a:t>
            </a:r>
            <a:r>
              <a:rPr sz="2000" spc="-30" dirty="0">
                <a:latin typeface="Courier New"/>
                <a:cs typeface="Courier New"/>
              </a:rPr>
              <a:t> </a:t>
            </a:r>
            <a:r>
              <a:rPr sz="2000" dirty="0">
                <a:latin typeface="Courier New"/>
                <a:cs typeface="Courier New"/>
              </a:rPr>
              <a:t>that</a:t>
            </a:r>
            <a:r>
              <a:rPr sz="2000" spc="-30" dirty="0">
                <a:latin typeface="Courier New"/>
                <a:cs typeface="Courier New"/>
              </a:rPr>
              <a:t> </a:t>
            </a:r>
            <a:r>
              <a:rPr sz="2000" dirty="0">
                <a:latin typeface="Courier New"/>
                <a:cs typeface="Courier New"/>
              </a:rPr>
              <a:t>cross</a:t>
            </a:r>
            <a:r>
              <a:rPr sz="2000" spc="-30" dirty="0">
                <a:latin typeface="Courier New"/>
                <a:cs typeface="Courier New"/>
              </a:rPr>
              <a:t> </a:t>
            </a:r>
            <a:r>
              <a:rPr sz="2000" dirty="0">
                <a:latin typeface="Courier New"/>
                <a:cs typeface="Courier New"/>
              </a:rPr>
              <a:t>this</a:t>
            </a:r>
            <a:r>
              <a:rPr sz="2000" spc="-30" dirty="0">
                <a:latin typeface="Courier New"/>
                <a:cs typeface="Courier New"/>
              </a:rPr>
              <a:t> </a:t>
            </a:r>
            <a:r>
              <a:rPr sz="2000" dirty="0">
                <a:latin typeface="Courier New"/>
                <a:cs typeface="Courier New"/>
              </a:rPr>
              <a:t>battlefield</a:t>
            </a:r>
            <a:r>
              <a:rPr sz="2000" spc="-30" dirty="0">
                <a:latin typeface="Courier New"/>
                <a:cs typeface="Courier New"/>
              </a:rPr>
              <a:t> </a:t>
            </a:r>
            <a:r>
              <a:rPr sz="2000" dirty="0">
                <a:latin typeface="Courier New"/>
                <a:cs typeface="Courier New"/>
              </a:rPr>
              <a:t>have</a:t>
            </a:r>
            <a:r>
              <a:rPr sz="2000" spc="-30" dirty="0">
                <a:latin typeface="Courier New"/>
                <a:cs typeface="Courier New"/>
              </a:rPr>
              <a:t> </a:t>
            </a:r>
            <a:r>
              <a:rPr sz="2000" dirty="0">
                <a:latin typeface="Courier New"/>
                <a:cs typeface="Courier New"/>
              </a:rPr>
              <a:t>effects</a:t>
            </a:r>
            <a:r>
              <a:rPr sz="2000" spc="-30" dirty="0">
                <a:latin typeface="Courier New"/>
                <a:cs typeface="Courier New"/>
              </a:rPr>
              <a:t> </a:t>
            </a:r>
            <a:r>
              <a:rPr sz="2000" dirty="0">
                <a:latin typeface="Courier New"/>
                <a:cs typeface="Courier New"/>
              </a:rPr>
              <a:t>that</a:t>
            </a:r>
            <a:r>
              <a:rPr sz="2000" spc="-25" dirty="0">
                <a:latin typeface="Courier New"/>
                <a:cs typeface="Courier New"/>
              </a:rPr>
              <a:t> go </a:t>
            </a:r>
            <a:r>
              <a:rPr sz="2000" dirty="0">
                <a:latin typeface="Courier New"/>
                <a:cs typeface="Courier New"/>
              </a:rPr>
              <a:t>well</a:t>
            </a:r>
            <a:r>
              <a:rPr sz="2000" spc="-30" dirty="0">
                <a:latin typeface="Courier New"/>
                <a:cs typeface="Courier New"/>
              </a:rPr>
              <a:t> </a:t>
            </a:r>
            <a:r>
              <a:rPr sz="2000" dirty="0">
                <a:latin typeface="Courier New"/>
                <a:cs typeface="Courier New"/>
              </a:rPr>
              <a:t>beyond</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specific</a:t>
            </a:r>
            <a:r>
              <a:rPr sz="2000" spc="-25" dirty="0">
                <a:latin typeface="Courier New"/>
                <a:cs typeface="Courier New"/>
              </a:rPr>
              <a:t> </a:t>
            </a:r>
            <a:r>
              <a:rPr sz="2000" dirty="0">
                <a:latin typeface="Courier New"/>
                <a:cs typeface="Courier New"/>
              </a:rPr>
              <a:t>conditions</a:t>
            </a:r>
            <a:r>
              <a:rPr sz="2000" spc="-30" dirty="0">
                <a:latin typeface="Courier New"/>
                <a:cs typeface="Courier New"/>
              </a:rPr>
              <a:t> </a:t>
            </a:r>
            <a:r>
              <a:rPr sz="2000" dirty="0">
                <a:latin typeface="Courier New"/>
                <a:cs typeface="Courier New"/>
              </a:rPr>
              <a:t>that</a:t>
            </a:r>
            <a:r>
              <a:rPr sz="2000" spc="-25" dirty="0">
                <a:latin typeface="Courier New"/>
                <a:cs typeface="Courier New"/>
              </a:rPr>
              <a:t> </a:t>
            </a:r>
            <a:r>
              <a:rPr sz="2000" dirty="0">
                <a:latin typeface="Courier New"/>
                <a:cs typeface="Courier New"/>
              </a:rPr>
              <a:t>apply</a:t>
            </a:r>
            <a:r>
              <a:rPr sz="2000" spc="-25" dirty="0">
                <a:latin typeface="Courier New"/>
                <a:cs typeface="Courier New"/>
              </a:rPr>
              <a:t> </a:t>
            </a:r>
            <a:r>
              <a:rPr sz="2000" dirty="0">
                <a:latin typeface="Courier New"/>
                <a:cs typeface="Courier New"/>
              </a:rPr>
              <a:t>at</a:t>
            </a:r>
            <a:r>
              <a:rPr sz="2000" spc="-25" dirty="0">
                <a:latin typeface="Courier New"/>
                <a:cs typeface="Courier New"/>
              </a:rPr>
              <a:t> the </a:t>
            </a:r>
            <a:r>
              <a:rPr sz="2000" dirty="0">
                <a:latin typeface="Courier New"/>
                <a:cs typeface="Courier New"/>
              </a:rPr>
              <a:t>location</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Indeed,</a:t>
            </a:r>
            <a:r>
              <a:rPr sz="2000" spc="-30" dirty="0">
                <a:latin typeface="Courier New"/>
                <a:cs typeface="Courier New"/>
              </a:rPr>
              <a:t> </a:t>
            </a:r>
            <a:r>
              <a:rPr sz="2000" dirty="0">
                <a:latin typeface="Courier New"/>
                <a:cs typeface="Courier New"/>
              </a:rPr>
              <a:t>border</a:t>
            </a:r>
            <a:r>
              <a:rPr sz="2000" spc="-25" dirty="0">
                <a:latin typeface="Courier New"/>
                <a:cs typeface="Courier New"/>
              </a:rPr>
              <a:t> </a:t>
            </a:r>
            <a:r>
              <a:rPr sz="2000" dirty="0">
                <a:latin typeface="Courier New"/>
                <a:cs typeface="Courier New"/>
              </a:rPr>
              <a:t>struggles</a:t>
            </a:r>
            <a:r>
              <a:rPr sz="2000" spc="-30" dirty="0">
                <a:latin typeface="Courier New"/>
                <a:cs typeface="Courier New"/>
              </a:rPr>
              <a:t> </a:t>
            </a:r>
            <a:r>
              <a:rPr sz="2000" dirty="0">
                <a:latin typeface="Courier New"/>
                <a:cs typeface="Courier New"/>
              </a:rPr>
              <a:t>are</a:t>
            </a:r>
            <a:r>
              <a:rPr sz="2000" spc="-25" dirty="0">
                <a:latin typeface="Courier New"/>
                <a:cs typeface="Courier New"/>
              </a:rPr>
              <a:t> not </a:t>
            </a:r>
            <a:r>
              <a:rPr sz="2000" dirty="0">
                <a:latin typeface="Courier New"/>
                <a:cs typeface="Courier New"/>
              </a:rPr>
              <a:t>simply,</a:t>
            </a:r>
            <a:r>
              <a:rPr sz="2000" spc="-25" dirty="0">
                <a:latin typeface="Courier New"/>
                <a:cs typeface="Courier New"/>
              </a:rPr>
              <a:t> </a:t>
            </a:r>
            <a:r>
              <a:rPr sz="2000" dirty="0">
                <a:latin typeface="Courier New"/>
                <a:cs typeface="Courier New"/>
              </a:rPr>
              <a:t>or</a:t>
            </a:r>
            <a:r>
              <a:rPr sz="2000" spc="-20" dirty="0">
                <a:latin typeface="Courier New"/>
                <a:cs typeface="Courier New"/>
              </a:rPr>
              <a:t> </a:t>
            </a:r>
            <a:r>
              <a:rPr sz="2000" dirty="0">
                <a:latin typeface="Courier New"/>
                <a:cs typeface="Courier New"/>
              </a:rPr>
              <a:t>not</a:t>
            </a:r>
            <a:r>
              <a:rPr sz="2000" spc="-20" dirty="0">
                <a:latin typeface="Courier New"/>
                <a:cs typeface="Courier New"/>
              </a:rPr>
              <a:t> </a:t>
            </a:r>
            <a:r>
              <a:rPr sz="2000" dirty="0">
                <a:latin typeface="Courier New"/>
                <a:cs typeface="Courier New"/>
              </a:rPr>
              <a:t>only,</a:t>
            </a:r>
            <a:r>
              <a:rPr sz="2000" spc="-25" dirty="0">
                <a:latin typeface="Courier New"/>
                <a:cs typeface="Courier New"/>
              </a:rPr>
              <a:t> </a:t>
            </a:r>
            <a:r>
              <a:rPr sz="2000" dirty="0">
                <a:latin typeface="Courier New"/>
                <a:cs typeface="Courier New"/>
              </a:rPr>
              <a:t>fought</a:t>
            </a:r>
            <a:r>
              <a:rPr sz="2000" spc="-20" dirty="0">
                <a:latin typeface="Courier New"/>
                <a:cs typeface="Courier New"/>
              </a:rPr>
              <a:t> </a:t>
            </a:r>
            <a:r>
              <a:rPr sz="2000" dirty="0">
                <a:latin typeface="Courier New"/>
                <a:cs typeface="Courier New"/>
              </a:rPr>
              <a:t>at</a:t>
            </a:r>
            <a:r>
              <a:rPr sz="2000" spc="-2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border.</a:t>
            </a:r>
            <a:r>
              <a:rPr sz="2000" spc="-20" dirty="0">
                <a:latin typeface="Courier New"/>
                <a:cs typeface="Courier New"/>
              </a:rPr>
              <a:t> </a:t>
            </a:r>
            <a:r>
              <a:rPr sz="2000" dirty="0">
                <a:latin typeface="Courier New"/>
                <a:cs typeface="Courier New"/>
              </a:rPr>
              <a:t>They</a:t>
            </a:r>
            <a:r>
              <a:rPr sz="2000" spc="-20" dirty="0">
                <a:latin typeface="Courier New"/>
                <a:cs typeface="Courier New"/>
              </a:rPr>
              <a:t> have </a:t>
            </a:r>
            <a:r>
              <a:rPr sz="2000" dirty="0">
                <a:latin typeface="Courier New"/>
                <a:cs typeface="Courier New"/>
              </a:rPr>
              <a:t>consequences</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dirty="0">
                <a:latin typeface="Courier New"/>
                <a:cs typeface="Courier New"/>
              </a:rPr>
              <a:t>resonances</a:t>
            </a:r>
            <a:r>
              <a:rPr sz="2000" spc="-30" dirty="0">
                <a:latin typeface="Courier New"/>
                <a:cs typeface="Courier New"/>
              </a:rPr>
              <a:t> </a:t>
            </a:r>
            <a:r>
              <a:rPr sz="2000" dirty="0">
                <a:latin typeface="Courier New"/>
                <a:cs typeface="Courier New"/>
              </a:rPr>
              <a:t>that</a:t>
            </a:r>
            <a:r>
              <a:rPr sz="2000" spc="-30" dirty="0">
                <a:latin typeface="Courier New"/>
                <a:cs typeface="Courier New"/>
              </a:rPr>
              <a:t> </a:t>
            </a:r>
            <a:r>
              <a:rPr sz="2000" dirty="0">
                <a:latin typeface="Courier New"/>
                <a:cs typeface="Courier New"/>
              </a:rPr>
              <a:t>extend</a:t>
            </a:r>
            <a:r>
              <a:rPr sz="2000" spc="-30" dirty="0">
                <a:latin typeface="Courier New"/>
                <a:cs typeface="Courier New"/>
              </a:rPr>
              <a:t> </a:t>
            </a:r>
            <a:r>
              <a:rPr sz="2000" dirty="0">
                <a:latin typeface="Courier New"/>
                <a:cs typeface="Courier New"/>
              </a:rPr>
              <a:t>into</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spc="-20" dirty="0">
                <a:latin typeface="Courier New"/>
                <a:cs typeface="Courier New"/>
              </a:rPr>
              <a:t>even </a:t>
            </a:r>
            <a:r>
              <a:rPr sz="2000" dirty="0">
                <a:latin typeface="Courier New"/>
                <a:cs typeface="Courier New"/>
              </a:rPr>
              <a:t>manifest</a:t>
            </a:r>
            <a:r>
              <a:rPr sz="2000" spc="-35" dirty="0">
                <a:latin typeface="Courier New"/>
                <a:cs typeface="Courier New"/>
              </a:rPr>
              <a:t> </a:t>
            </a:r>
            <a:r>
              <a:rPr sz="2000" dirty="0">
                <a:latin typeface="Courier New"/>
                <a:cs typeface="Courier New"/>
              </a:rPr>
              <a:t>themselves</a:t>
            </a:r>
            <a:r>
              <a:rPr sz="2000" spc="-25" dirty="0">
                <a:latin typeface="Courier New"/>
                <a:cs typeface="Courier New"/>
              </a:rPr>
              <a:t> </a:t>
            </a:r>
            <a:r>
              <a:rPr sz="2000" dirty="0">
                <a:latin typeface="Courier New"/>
                <a:cs typeface="Courier New"/>
              </a:rPr>
              <a:t>at</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very</a:t>
            </a:r>
            <a:r>
              <a:rPr sz="2000" spc="-25" dirty="0">
                <a:latin typeface="Courier New"/>
                <a:cs typeface="Courier New"/>
              </a:rPr>
              <a:t> </a:t>
            </a:r>
            <a:r>
              <a:rPr sz="2000" dirty="0">
                <a:latin typeface="Courier New"/>
                <a:cs typeface="Courier New"/>
              </a:rPr>
              <a:t>center</a:t>
            </a:r>
            <a:r>
              <a:rPr sz="2000" spc="-25" dirty="0">
                <a:latin typeface="Courier New"/>
                <a:cs typeface="Courier New"/>
              </a:rPr>
              <a:t> </a:t>
            </a:r>
            <a:r>
              <a:rPr sz="2000" dirty="0">
                <a:latin typeface="Courier New"/>
                <a:cs typeface="Courier New"/>
              </a:rPr>
              <a:t>of</a:t>
            </a:r>
            <a:r>
              <a:rPr sz="2000" spc="-25" dirty="0">
                <a:latin typeface="Courier New"/>
                <a:cs typeface="Courier New"/>
              </a:rPr>
              <a:t> </a:t>
            </a:r>
            <a:r>
              <a:rPr sz="2000" spc="-10" dirty="0">
                <a:latin typeface="Courier New"/>
                <a:cs typeface="Courier New"/>
              </a:rPr>
              <a:t>formally </a:t>
            </a:r>
            <a:r>
              <a:rPr sz="2000" dirty="0">
                <a:latin typeface="Courier New"/>
                <a:cs typeface="Courier New"/>
              </a:rPr>
              <a:t>unified</a:t>
            </a:r>
            <a:r>
              <a:rPr sz="2000" spc="-50" dirty="0">
                <a:latin typeface="Courier New"/>
                <a:cs typeface="Courier New"/>
              </a:rPr>
              <a:t> </a:t>
            </a:r>
            <a:r>
              <a:rPr sz="2000" dirty="0">
                <a:latin typeface="Courier New"/>
                <a:cs typeface="Courier New"/>
              </a:rPr>
              <a:t>political</a:t>
            </a:r>
            <a:r>
              <a:rPr sz="2000" spc="-40" dirty="0">
                <a:latin typeface="Courier New"/>
                <a:cs typeface="Courier New"/>
              </a:rPr>
              <a:t> </a:t>
            </a:r>
            <a:r>
              <a:rPr sz="2000" dirty="0">
                <a:latin typeface="Courier New"/>
                <a:cs typeface="Courier New"/>
              </a:rPr>
              <a:t>spaces.</a:t>
            </a:r>
            <a:r>
              <a:rPr sz="2000" spc="-40" dirty="0">
                <a:latin typeface="Courier New"/>
                <a:cs typeface="Courier New"/>
              </a:rPr>
              <a:t> </a:t>
            </a:r>
            <a:r>
              <a:rPr sz="2000" dirty="0">
                <a:latin typeface="Courier New"/>
                <a:cs typeface="Courier New"/>
              </a:rPr>
              <a:t>The</a:t>
            </a:r>
            <a:r>
              <a:rPr sz="2000" spc="-40" dirty="0">
                <a:latin typeface="Courier New"/>
                <a:cs typeface="Courier New"/>
              </a:rPr>
              <a:t> </a:t>
            </a:r>
            <a:r>
              <a:rPr sz="2000" dirty="0">
                <a:latin typeface="Courier New"/>
                <a:cs typeface="Courier New"/>
              </a:rPr>
              <a:t>proliferation</a:t>
            </a:r>
            <a:r>
              <a:rPr sz="2000" spc="-35" dirty="0">
                <a:latin typeface="Courier New"/>
                <a:cs typeface="Courier New"/>
              </a:rPr>
              <a:t> </a:t>
            </a:r>
            <a:r>
              <a:rPr sz="2000" spc="-25" dirty="0">
                <a:latin typeface="Courier New"/>
                <a:cs typeface="Courier New"/>
              </a:rPr>
              <a:t>and </a:t>
            </a:r>
            <a:r>
              <a:rPr sz="2000" dirty="0">
                <a:latin typeface="Courier New"/>
                <a:cs typeface="Courier New"/>
              </a:rPr>
              <a:t>heterogenization</a:t>
            </a:r>
            <a:r>
              <a:rPr sz="2000" spc="-30"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borders</a:t>
            </a:r>
            <a:r>
              <a:rPr sz="2000" spc="-30" dirty="0">
                <a:latin typeface="Courier New"/>
                <a:cs typeface="Courier New"/>
              </a:rPr>
              <a:t> </a:t>
            </a:r>
            <a:r>
              <a:rPr sz="2000" dirty="0">
                <a:latin typeface="Courier New"/>
                <a:cs typeface="Courier New"/>
              </a:rPr>
              <a:t>[...]</a:t>
            </a:r>
            <a:r>
              <a:rPr sz="2000" spc="-25" dirty="0">
                <a:latin typeface="Courier New"/>
                <a:cs typeface="Courier New"/>
              </a:rPr>
              <a:t> </a:t>
            </a:r>
            <a:r>
              <a:rPr sz="2000" dirty="0">
                <a:latin typeface="Courier New"/>
                <a:cs typeface="Courier New"/>
              </a:rPr>
              <a:t>are</a:t>
            </a:r>
            <a:r>
              <a:rPr sz="2000" spc="-30" dirty="0">
                <a:latin typeface="Courier New"/>
                <a:cs typeface="Courier New"/>
              </a:rPr>
              <a:t> </a:t>
            </a:r>
            <a:r>
              <a:rPr sz="2000" dirty="0">
                <a:latin typeface="Courier New"/>
                <a:cs typeface="Courier New"/>
              </a:rPr>
              <a:t>met</a:t>
            </a:r>
            <a:r>
              <a:rPr sz="2000" spc="-25" dirty="0">
                <a:latin typeface="Courier New"/>
                <a:cs typeface="Courier New"/>
              </a:rPr>
              <a:t> </a:t>
            </a:r>
            <a:r>
              <a:rPr sz="2000" dirty="0">
                <a:latin typeface="Courier New"/>
                <a:cs typeface="Courier New"/>
              </a:rPr>
              <a:t>by</a:t>
            </a:r>
            <a:r>
              <a:rPr sz="2000" spc="-25" dirty="0">
                <a:latin typeface="Courier New"/>
                <a:cs typeface="Courier New"/>
              </a:rPr>
              <a:t> </a:t>
            </a:r>
            <a:r>
              <a:rPr sz="2000" spc="-50" dirty="0">
                <a:latin typeface="Courier New"/>
                <a:cs typeface="Courier New"/>
              </a:rPr>
              <a:t>a </a:t>
            </a:r>
            <a:r>
              <a:rPr sz="2000" dirty="0">
                <a:latin typeface="Courier New"/>
                <a:cs typeface="Courier New"/>
              </a:rPr>
              <a:t>multiplication</a:t>
            </a:r>
            <a:r>
              <a:rPr sz="2000" spc="-30"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struggles.</a:t>
            </a:r>
            <a:r>
              <a:rPr sz="2000" spc="-25" dirty="0">
                <a:latin typeface="Courier New"/>
                <a:cs typeface="Courier New"/>
              </a:rPr>
              <a:t> </a:t>
            </a:r>
            <a:r>
              <a:rPr sz="2000" dirty="0">
                <a:latin typeface="Courier New"/>
                <a:cs typeface="Courier New"/>
              </a:rPr>
              <a:t>[...]</a:t>
            </a:r>
            <a:r>
              <a:rPr sz="2000" spc="-30" dirty="0">
                <a:latin typeface="Courier New"/>
                <a:cs typeface="Courier New"/>
              </a:rPr>
              <a:t> </a:t>
            </a:r>
            <a:r>
              <a:rPr sz="2000" dirty="0">
                <a:latin typeface="Courier New"/>
                <a:cs typeface="Courier New"/>
              </a:rPr>
              <a:t>In</a:t>
            </a:r>
            <a:r>
              <a:rPr sz="2000" spc="-25" dirty="0">
                <a:latin typeface="Courier New"/>
                <a:cs typeface="Courier New"/>
              </a:rPr>
              <a:t> </a:t>
            </a:r>
            <a:r>
              <a:rPr sz="2000" dirty="0">
                <a:latin typeface="Courier New"/>
                <a:cs typeface="Courier New"/>
              </a:rPr>
              <a:t>all</a:t>
            </a:r>
            <a:r>
              <a:rPr sz="2000" spc="-30" dirty="0">
                <a:latin typeface="Courier New"/>
                <a:cs typeface="Courier New"/>
              </a:rPr>
              <a:t> </a:t>
            </a:r>
            <a:r>
              <a:rPr sz="2000" dirty="0">
                <a:latin typeface="Courier New"/>
                <a:cs typeface="Courier New"/>
              </a:rPr>
              <a:t>of</a:t>
            </a:r>
            <a:r>
              <a:rPr sz="2000" spc="-25" dirty="0">
                <a:latin typeface="Courier New"/>
                <a:cs typeface="Courier New"/>
              </a:rPr>
              <a:t> </a:t>
            </a:r>
            <a:r>
              <a:rPr sz="2000" spc="-10" dirty="0">
                <a:latin typeface="Courier New"/>
                <a:cs typeface="Courier New"/>
              </a:rPr>
              <a:t>these </a:t>
            </a:r>
            <a:r>
              <a:rPr sz="2000" dirty="0">
                <a:latin typeface="Courier New"/>
                <a:cs typeface="Courier New"/>
              </a:rPr>
              <a:t>cases,</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role</a:t>
            </a:r>
            <a:r>
              <a:rPr sz="2000" spc="-20"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borders</a:t>
            </a:r>
            <a:r>
              <a:rPr sz="2000" spc="-25" dirty="0">
                <a:latin typeface="Courier New"/>
                <a:cs typeface="Courier New"/>
              </a:rPr>
              <a:t> </a:t>
            </a:r>
            <a:r>
              <a:rPr sz="2000" dirty="0">
                <a:latin typeface="Courier New"/>
                <a:cs typeface="Courier New"/>
              </a:rPr>
              <a:t>and</a:t>
            </a:r>
            <a:r>
              <a:rPr sz="2000" spc="-20" dirty="0">
                <a:latin typeface="Courier New"/>
                <a:cs typeface="Courier New"/>
              </a:rPr>
              <a:t> </a:t>
            </a:r>
            <a:r>
              <a:rPr sz="2000" dirty="0">
                <a:latin typeface="Courier New"/>
                <a:cs typeface="Courier New"/>
              </a:rPr>
              <a:t>boundaries</a:t>
            </a:r>
            <a:r>
              <a:rPr sz="2000" spc="-25" dirty="0">
                <a:latin typeface="Courier New"/>
                <a:cs typeface="Courier New"/>
              </a:rPr>
              <a:t> </a:t>
            </a:r>
            <a:r>
              <a:rPr sz="2000" dirty="0">
                <a:latin typeface="Courier New"/>
                <a:cs typeface="Courier New"/>
              </a:rPr>
              <a:t>in</a:t>
            </a:r>
            <a:r>
              <a:rPr sz="2000" spc="-20" dirty="0">
                <a:latin typeface="Courier New"/>
                <a:cs typeface="Courier New"/>
              </a:rPr>
              <a:t> </a:t>
            </a:r>
            <a:r>
              <a:rPr sz="2000" spc="-25" dirty="0">
                <a:latin typeface="Courier New"/>
                <a:cs typeface="Courier New"/>
              </a:rPr>
              <a:t>the </a:t>
            </a:r>
            <a:r>
              <a:rPr sz="2000" dirty="0">
                <a:latin typeface="Courier New"/>
                <a:cs typeface="Courier New"/>
              </a:rPr>
              <a:t>production</a:t>
            </a:r>
            <a:r>
              <a:rPr sz="2000" spc="-35" dirty="0">
                <a:latin typeface="Courier New"/>
                <a:cs typeface="Courier New"/>
              </a:rPr>
              <a:t> </a:t>
            </a:r>
            <a:r>
              <a:rPr sz="2000" dirty="0">
                <a:latin typeface="Courier New"/>
                <a:cs typeface="Courier New"/>
              </a:rPr>
              <a:t>of</a:t>
            </a:r>
            <a:r>
              <a:rPr sz="2000" spc="-35" dirty="0">
                <a:latin typeface="Courier New"/>
                <a:cs typeface="Courier New"/>
              </a:rPr>
              <a:t> </a:t>
            </a:r>
            <a:r>
              <a:rPr sz="2000" dirty="0">
                <a:latin typeface="Courier New"/>
                <a:cs typeface="Courier New"/>
              </a:rPr>
              <a:t>subjectivity</a:t>
            </a:r>
            <a:r>
              <a:rPr sz="2000" spc="-30" dirty="0">
                <a:latin typeface="Courier New"/>
                <a:cs typeface="Courier New"/>
              </a:rPr>
              <a:t> </a:t>
            </a:r>
            <a:r>
              <a:rPr sz="2000" dirty="0">
                <a:latin typeface="Courier New"/>
                <a:cs typeface="Courier New"/>
              </a:rPr>
              <a:t>is</a:t>
            </a:r>
            <a:r>
              <a:rPr sz="2000" spc="-35" dirty="0">
                <a:latin typeface="Courier New"/>
                <a:cs typeface="Courier New"/>
              </a:rPr>
              <a:t> </a:t>
            </a:r>
            <a:r>
              <a:rPr sz="2000" dirty="0">
                <a:latin typeface="Courier New"/>
                <a:cs typeface="Courier New"/>
              </a:rPr>
              <a:t>highlighted</a:t>
            </a:r>
            <a:r>
              <a:rPr sz="2000" spc="-35" dirty="0">
                <a:latin typeface="Courier New"/>
                <a:cs typeface="Courier New"/>
              </a:rPr>
              <a:t> </a:t>
            </a:r>
            <a:r>
              <a:rPr sz="2000" dirty="0">
                <a:latin typeface="Courier New"/>
                <a:cs typeface="Courier New"/>
              </a:rPr>
              <a:t>and</a:t>
            </a:r>
            <a:r>
              <a:rPr sz="2000" spc="-30" dirty="0">
                <a:latin typeface="Courier New"/>
                <a:cs typeface="Courier New"/>
              </a:rPr>
              <a:t> </a:t>
            </a:r>
            <a:r>
              <a:rPr sz="2000" spc="-10" dirty="0">
                <a:latin typeface="Courier New"/>
                <a:cs typeface="Courier New"/>
              </a:rPr>
              <a:t>contested.</a:t>
            </a:r>
            <a:endParaRPr sz="2000" dirty="0">
              <a:latin typeface="Courier New"/>
              <a:cs typeface="Courier New"/>
            </a:endParaRPr>
          </a:p>
          <a:p>
            <a:pPr marL="12700" marR="310515">
              <a:lnSpc>
                <a:spcPct val="100000"/>
              </a:lnSpc>
            </a:pPr>
            <a:r>
              <a:rPr sz="2000" dirty="0">
                <a:latin typeface="Courier New"/>
                <a:cs typeface="Courier New"/>
              </a:rPr>
              <a:t>National</a:t>
            </a:r>
            <a:r>
              <a:rPr sz="2000" spc="-30" dirty="0">
                <a:latin typeface="Courier New"/>
                <a:cs typeface="Courier New"/>
              </a:rPr>
              <a:t> </a:t>
            </a:r>
            <a:r>
              <a:rPr sz="2000" dirty="0">
                <a:latin typeface="Courier New"/>
                <a:cs typeface="Courier New"/>
              </a:rPr>
              <a:t>borders</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struggles</a:t>
            </a:r>
            <a:r>
              <a:rPr sz="2000" spc="-30" dirty="0">
                <a:latin typeface="Courier New"/>
                <a:cs typeface="Courier New"/>
              </a:rPr>
              <a:t> </a:t>
            </a:r>
            <a:r>
              <a:rPr sz="2000" dirty="0">
                <a:latin typeface="Courier New"/>
                <a:cs typeface="Courier New"/>
              </a:rPr>
              <a:t>that</a:t>
            </a:r>
            <a:r>
              <a:rPr sz="2000" spc="-25" dirty="0">
                <a:latin typeface="Courier New"/>
                <a:cs typeface="Courier New"/>
              </a:rPr>
              <a:t> </a:t>
            </a:r>
            <a:r>
              <a:rPr sz="2000" spc="-10" dirty="0">
                <a:latin typeface="Courier New"/>
                <a:cs typeface="Courier New"/>
              </a:rPr>
              <a:t>surround </a:t>
            </a:r>
            <a:r>
              <a:rPr sz="2000" dirty="0">
                <a:latin typeface="Courier New"/>
                <a:cs typeface="Courier New"/>
              </a:rPr>
              <a:t>them</a:t>
            </a:r>
            <a:r>
              <a:rPr sz="2000" spc="-45" dirty="0">
                <a:latin typeface="Courier New"/>
                <a:cs typeface="Courier New"/>
              </a:rPr>
              <a:t> </a:t>
            </a:r>
            <a:r>
              <a:rPr sz="2000" dirty="0">
                <a:latin typeface="Courier New"/>
                <a:cs typeface="Courier New"/>
              </a:rPr>
              <a:t>are</a:t>
            </a:r>
            <a:r>
              <a:rPr sz="2000" spc="-30" dirty="0">
                <a:latin typeface="Courier New"/>
                <a:cs typeface="Courier New"/>
              </a:rPr>
              <a:t> </a:t>
            </a:r>
            <a:r>
              <a:rPr sz="2000" dirty="0">
                <a:latin typeface="Courier New"/>
                <a:cs typeface="Courier New"/>
              </a:rPr>
              <a:t>undoubtedly</a:t>
            </a:r>
            <a:r>
              <a:rPr sz="2000" spc="-30" dirty="0">
                <a:latin typeface="Courier New"/>
                <a:cs typeface="Courier New"/>
              </a:rPr>
              <a:t> </a:t>
            </a:r>
            <a:r>
              <a:rPr sz="2000" dirty="0">
                <a:latin typeface="Courier New"/>
                <a:cs typeface="Courier New"/>
              </a:rPr>
              <a:t>important,</a:t>
            </a:r>
            <a:r>
              <a:rPr sz="2000" spc="-30" dirty="0">
                <a:latin typeface="Courier New"/>
                <a:cs typeface="Courier New"/>
              </a:rPr>
              <a:t> </a:t>
            </a:r>
            <a:r>
              <a:rPr sz="2000" dirty="0">
                <a:latin typeface="Courier New"/>
                <a:cs typeface="Courier New"/>
              </a:rPr>
              <a:t>but</a:t>
            </a:r>
            <a:r>
              <a:rPr sz="2000" spc="-30" dirty="0">
                <a:latin typeface="Courier New"/>
                <a:cs typeface="Courier New"/>
              </a:rPr>
              <a:t> </a:t>
            </a:r>
            <a:r>
              <a:rPr sz="2000" dirty="0">
                <a:latin typeface="Courier New"/>
                <a:cs typeface="Courier New"/>
              </a:rPr>
              <a:t>the</a:t>
            </a:r>
            <a:r>
              <a:rPr sz="2000" spc="-30" dirty="0">
                <a:latin typeface="Courier New"/>
                <a:cs typeface="Courier New"/>
              </a:rPr>
              <a:t> </a:t>
            </a:r>
            <a:r>
              <a:rPr sz="2000" dirty="0">
                <a:latin typeface="Courier New"/>
                <a:cs typeface="Courier New"/>
              </a:rPr>
              <a:t>struggles</a:t>
            </a:r>
            <a:r>
              <a:rPr sz="2000" spc="-30" dirty="0">
                <a:latin typeface="Courier New"/>
                <a:cs typeface="Courier New"/>
              </a:rPr>
              <a:t> </a:t>
            </a:r>
            <a:r>
              <a:rPr sz="2000" spc="-20" dirty="0">
                <a:latin typeface="Courier New"/>
                <a:cs typeface="Courier New"/>
              </a:rPr>
              <a:t>that </a:t>
            </a:r>
            <a:r>
              <a:rPr sz="2000" dirty="0">
                <a:latin typeface="Courier New"/>
                <a:cs typeface="Courier New"/>
              </a:rPr>
              <a:t>unfold</a:t>
            </a:r>
            <a:r>
              <a:rPr sz="2000" spc="-30" dirty="0">
                <a:latin typeface="Courier New"/>
                <a:cs typeface="Courier New"/>
              </a:rPr>
              <a:t> </a:t>
            </a:r>
            <a:r>
              <a:rPr sz="2000" dirty="0">
                <a:latin typeface="Courier New"/>
                <a:cs typeface="Courier New"/>
              </a:rPr>
              <a:t>around</a:t>
            </a:r>
            <a:r>
              <a:rPr sz="2000" spc="-30" dirty="0">
                <a:latin typeface="Courier New"/>
                <a:cs typeface="Courier New"/>
              </a:rPr>
              <a:t> </a:t>
            </a:r>
            <a:r>
              <a:rPr sz="2000" dirty="0">
                <a:latin typeface="Courier New"/>
                <a:cs typeface="Courier New"/>
              </a:rPr>
              <a:t>these</a:t>
            </a:r>
            <a:r>
              <a:rPr sz="2000" spc="-25" dirty="0">
                <a:latin typeface="Courier New"/>
                <a:cs typeface="Courier New"/>
              </a:rPr>
              <a:t> </a:t>
            </a:r>
            <a:r>
              <a:rPr sz="2000" dirty="0">
                <a:latin typeface="Courier New"/>
                <a:cs typeface="Courier New"/>
              </a:rPr>
              <a:t>other</a:t>
            </a:r>
            <a:r>
              <a:rPr sz="2000" spc="-30" dirty="0">
                <a:latin typeface="Courier New"/>
                <a:cs typeface="Courier New"/>
              </a:rPr>
              <a:t> </a:t>
            </a:r>
            <a:r>
              <a:rPr sz="2000" dirty="0">
                <a:latin typeface="Courier New"/>
                <a:cs typeface="Courier New"/>
              </a:rPr>
              <a:t>demarcations</a:t>
            </a:r>
            <a:r>
              <a:rPr sz="2000" spc="-25" dirty="0">
                <a:latin typeface="Courier New"/>
                <a:cs typeface="Courier New"/>
              </a:rPr>
              <a:t> </a:t>
            </a:r>
            <a:r>
              <a:rPr sz="2000" dirty="0">
                <a:latin typeface="Courier New"/>
                <a:cs typeface="Courier New"/>
              </a:rPr>
              <a:t>are</a:t>
            </a:r>
            <a:r>
              <a:rPr sz="2000" spc="-30" dirty="0">
                <a:latin typeface="Courier New"/>
                <a:cs typeface="Courier New"/>
              </a:rPr>
              <a:t> </a:t>
            </a:r>
            <a:r>
              <a:rPr sz="2000" dirty="0">
                <a:latin typeface="Courier New"/>
                <a:cs typeface="Courier New"/>
              </a:rPr>
              <a:t>no</a:t>
            </a:r>
            <a:r>
              <a:rPr sz="2000" spc="-25" dirty="0">
                <a:latin typeface="Courier New"/>
                <a:cs typeface="Courier New"/>
              </a:rPr>
              <a:t> </a:t>
            </a:r>
            <a:r>
              <a:rPr sz="2000" spc="-20" dirty="0">
                <a:latin typeface="Courier New"/>
                <a:cs typeface="Courier New"/>
              </a:rPr>
              <a:t>less </a:t>
            </a:r>
            <a:r>
              <a:rPr sz="2000" spc="-10" dirty="0">
                <a:latin typeface="Courier New"/>
                <a:cs typeface="Courier New"/>
              </a:rPr>
              <a:t>intense.“</a:t>
            </a:r>
            <a:endParaRPr sz="2000" dirty="0">
              <a:latin typeface="Courier New"/>
              <a:cs typeface="Courier New"/>
            </a:endParaRPr>
          </a:p>
          <a:p>
            <a:pPr>
              <a:lnSpc>
                <a:spcPct val="100000"/>
              </a:lnSpc>
              <a:spcBef>
                <a:spcPts val="130"/>
              </a:spcBef>
            </a:pPr>
            <a:endParaRPr sz="2000" dirty="0">
              <a:latin typeface="Courier New"/>
              <a:cs typeface="Courier New"/>
            </a:endParaRPr>
          </a:p>
          <a:p>
            <a:pPr marL="12700">
              <a:lnSpc>
                <a:spcPct val="100000"/>
              </a:lnSpc>
              <a:spcBef>
                <a:spcPts val="5"/>
              </a:spcBef>
            </a:pPr>
            <a:r>
              <a:rPr sz="2000" dirty="0">
                <a:latin typeface="Courier New"/>
                <a:cs typeface="Courier New"/>
              </a:rPr>
              <a:t>Sandro</a:t>
            </a:r>
            <a:r>
              <a:rPr sz="2000" spc="-35" dirty="0">
                <a:latin typeface="Courier New"/>
                <a:cs typeface="Courier New"/>
              </a:rPr>
              <a:t> </a:t>
            </a:r>
            <a:r>
              <a:rPr sz="2000" dirty="0">
                <a:latin typeface="Courier New"/>
                <a:cs typeface="Courier New"/>
              </a:rPr>
              <a:t>Mezzadra/Brett</a:t>
            </a:r>
            <a:r>
              <a:rPr sz="2000" spc="-30" dirty="0">
                <a:latin typeface="Courier New"/>
                <a:cs typeface="Courier New"/>
              </a:rPr>
              <a:t> </a:t>
            </a:r>
            <a:r>
              <a:rPr sz="2000" dirty="0">
                <a:latin typeface="Courier New"/>
                <a:cs typeface="Courier New"/>
              </a:rPr>
              <a:t>Neilson,</a:t>
            </a:r>
            <a:r>
              <a:rPr sz="2000" spc="-35" dirty="0">
                <a:latin typeface="Courier New"/>
                <a:cs typeface="Courier New"/>
              </a:rPr>
              <a:t> </a:t>
            </a:r>
            <a:r>
              <a:rPr sz="2000" i="1" dirty="0">
                <a:latin typeface="Courier New"/>
                <a:cs typeface="Courier New"/>
              </a:rPr>
              <a:t>Border</a:t>
            </a:r>
            <a:r>
              <a:rPr sz="2000" i="1" spc="-30" dirty="0">
                <a:latin typeface="Courier New"/>
                <a:cs typeface="Courier New"/>
              </a:rPr>
              <a:t> </a:t>
            </a:r>
            <a:r>
              <a:rPr sz="2000" i="1" dirty="0">
                <a:latin typeface="Courier New"/>
                <a:cs typeface="Courier New"/>
              </a:rPr>
              <a:t>as</a:t>
            </a:r>
            <a:r>
              <a:rPr sz="2000" i="1" spc="-35" dirty="0">
                <a:latin typeface="Courier New"/>
                <a:cs typeface="Courier New"/>
              </a:rPr>
              <a:t> </a:t>
            </a:r>
            <a:r>
              <a:rPr sz="2000" i="1" dirty="0">
                <a:latin typeface="Courier New"/>
                <a:cs typeface="Courier New"/>
              </a:rPr>
              <a:t>Method</a:t>
            </a:r>
            <a:r>
              <a:rPr sz="2000" dirty="0">
                <a:latin typeface="Courier New"/>
                <a:cs typeface="Courier New"/>
              </a:rPr>
              <a:t>,</a:t>
            </a:r>
            <a:r>
              <a:rPr sz="2000" spc="-30" dirty="0">
                <a:latin typeface="Courier New"/>
                <a:cs typeface="Courier New"/>
              </a:rPr>
              <a:t> </a:t>
            </a:r>
            <a:r>
              <a:rPr lang="it-IT" sz="2000" dirty="0" smtClean="0">
                <a:latin typeface="Courier New"/>
                <a:cs typeface="Courier New"/>
              </a:rPr>
              <a:t>p</a:t>
            </a:r>
            <a:r>
              <a:rPr sz="2000" dirty="0" smtClean="0">
                <a:latin typeface="Courier New"/>
                <a:cs typeface="Courier New"/>
              </a:rPr>
              <a:t>.</a:t>
            </a:r>
            <a:r>
              <a:rPr sz="2000" spc="-30" dirty="0" smtClean="0">
                <a:latin typeface="Courier New"/>
                <a:cs typeface="Courier New"/>
              </a:rPr>
              <a:t> </a:t>
            </a:r>
            <a:r>
              <a:rPr sz="2000" spc="-25" dirty="0">
                <a:latin typeface="Courier New"/>
                <a:cs typeface="Courier New"/>
              </a:rPr>
              <a:t>265</a:t>
            </a:r>
            <a:endParaRPr sz="2000" dirty="0">
              <a:latin typeface="Courier New"/>
              <a:cs typeface="Courier New"/>
            </a:endParaRPr>
          </a:p>
        </p:txBody>
      </p:sp>
      <p:sp>
        <p:nvSpPr>
          <p:cNvPr id="3" name="object 3"/>
          <p:cNvSpPr txBox="1">
            <a:spLocks noGrp="1"/>
          </p:cNvSpPr>
          <p:nvPr>
            <p:ph type="title"/>
          </p:nvPr>
        </p:nvSpPr>
        <p:spPr>
          <a:xfrm>
            <a:off x="254340" y="218264"/>
            <a:ext cx="81276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85086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59690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Carl</a:t>
            </a:r>
            <a:r>
              <a:rPr sz="2000" spc="-35" dirty="0">
                <a:latin typeface="Courier New"/>
                <a:cs typeface="Courier New"/>
              </a:rPr>
              <a:t> </a:t>
            </a:r>
            <a:r>
              <a:rPr sz="2000" dirty="0">
                <a:latin typeface="Courier New"/>
                <a:cs typeface="Courier New"/>
              </a:rPr>
              <a:t>Schmitts</a:t>
            </a:r>
            <a:r>
              <a:rPr sz="2000" spc="-20" dirty="0">
                <a:latin typeface="Courier New"/>
                <a:cs typeface="Courier New"/>
              </a:rPr>
              <a:t> </a:t>
            </a:r>
            <a:r>
              <a:rPr sz="2000" i="1" dirty="0">
                <a:latin typeface="Courier New"/>
                <a:cs typeface="Courier New"/>
              </a:rPr>
              <a:t>Der</a:t>
            </a:r>
            <a:r>
              <a:rPr sz="2000" i="1" spc="-25" dirty="0">
                <a:latin typeface="Courier New"/>
                <a:cs typeface="Courier New"/>
              </a:rPr>
              <a:t> </a:t>
            </a:r>
            <a:r>
              <a:rPr sz="2000" i="1" dirty="0">
                <a:latin typeface="Courier New"/>
                <a:cs typeface="Courier New"/>
              </a:rPr>
              <a:t>Nomos</a:t>
            </a:r>
            <a:r>
              <a:rPr sz="2000" i="1" spc="-20" dirty="0">
                <a:latin typeface="Courier New"/>
                <a:cs typeface="Courier New"/>
              </a:rPr>
              <a:t> </a:t>
            </a:r>
            <a:r>
              <a:rPr sz="2000" i="1" dirty="0">
                <a:latin typeface="Courier New"/>
                <a:cs typeface="Courier New"/>
              </a:rPr>
              <a:t>der</a:t>
            </a:r>
            <a:r>
              <a:rPr sz="2000" i="1" spc="-25" dirty="0">
                <a:latin typeface="Courier New"/>
                <a:cs typeface="Courier New"/>
              </a:rPr>
              <a:t> </a:t>
            </a:r>
            <a:r>
              <a:rPr sz="2000" i="1" dirty="0">
                <a:latin typeface="Courier New"/>
                <a:cs typeface="Courier New"/>
              </a:rPr>
              <a:t>Erde</a:t>
            </a:r>
            <a:r>
              <a:rPr sz="2000" i="1" spc="-20" dirty="0">
                <a:latin typeface="Courier New"/>
                <a:cs typeface="Courier New"/>
              </a:rPr>
              <a:t> </a:t>
            </a:r>
            <a:r>
              <a:rPr sz="2000" spc="-10" dirty="0">
                <a:latin typeface="Courier New"/>
                <a:cs typeface="Courier New"/>
              </a:rPr>
              <a:t>(1950)</a:t>
            </a:r>
            <a:endParaRPr sz="2000">
              <a:latin typeface="Courier New"/>
              <a:cs typeface="Courier New"/>
            </a:endParaRPr>
          </a:p>
        </p:txBody>
      </p:sp>
      <p:pic>
        <p:nvPicPr>
          <p:cNvPr id="4" name="object 4"/>
          <p:cNvPicPr/>
          <p:nvPr/>
        </p:nvPicPr>
        <p:blipFill>
          <a:blip r:embed="rId2" cstate="print"/>
          <a:stretch>
            <a:fillRect/>
          </a:stretch>
        </p:blipFill>
        <p:spPr>
          <a:xfrm>
            <a:off x="2622505" y="683912"/>
            <a:ext cx="3898987" cy="543862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228600" y="609600"/>
            <a:ext cx="8712200" cy="2551981"/>
          </a:xfrm>
          <a:prstGeom prst="rect">
            <a:avLst/>
          </a:prstGeom>
        </p:spPr>
        <p:txBody>
          <a:bodyPr vert="horz" wrap="square" lIns="0" tIns="12700" rIns="0" bIns="0" rtlCol="0">
            <a:spAutoFit/>
          </a:bodyPr>
          <a:lstStyle/>
          <a:p>
            <a:pPr marL="12700" marR="5080">
              <a:lnSpc>
                <a:spcPct val="100000"/>
              </a:lnSpc>
              <a:spcBef>
                <a:spcPts val="100"/>
              </a:spcBef>
            </a:pPr>
            <a:r>
              <a:rPr sz="1500" dirty="0">
                <a:latin typeface="Courier New"/>
                <a:cs typeface="Courier New"/>
              </a:rPr>
              <a:t>„Die</a:t>
            </a:r>
            <a:r>
              <a:rPr sz="1500" spc="-35" dirty="0">
                <a:latin typeface="Courier New"/>
                <a:cs typeface="Courier New"/>
              </a:rPr>
              <a:t> </a:t>
            </a:r>
            <a:r>
              <a:rPr sz="1500" dirty="0">
                <a:latin typeface="Courier New"/>
                <a:cs typeface="Courier New"/>
              </a:rPr>
              <a:t>ersten</a:t>
            </a:r>
            <a:r>
              <a:rPr sz="1500" spc="-25" dirty="0">
                <a:latin typeface="Courier New"/>
                <a:cs typeface="Courier New"/>
              </a:rPr>
              <a:t> </a:t>
            </a:r>
            <a:r>
              <a:rPr sz="1500" dirty="0">
                <a:latin typeface="Courier New"/>
                <a:cs typeface="Courier New"/>
              </a:rPr>
              <a:t>Versuche,</a:t>
            </a:r>
            <a:r>
              <a:rPr sz="1500" spc="-25" dirty="0">
                <a:latin typeface="Courier New"/>
                <a:cs typeface="Courier New"/>
              </a:rPr>
              <a:t> </a:t>
            </a:r>
            <a:r>
              <a:rPr sz="1500" dirty="0">
                <a:latin typeface="Courier New"/>
                <a:cs typeface="Courier New"/>
              </a:rPr>
              <a:t>auf</a:t>
            </a:r>
            <a:r>
              <a:rPr sz="1500" spc="-25" dirty="0">
                <a:latin typeface="Courier New"/>
                <a:cs typeface="Courier New"/>
              </a:rPr>
              <a:t> </a:t>
            </a:r>
            <a:r>
              <a:rPr sz="1500" dirty="0">
                <a:latin typeface="Courier New"/>
                <a:cs typeface="Courier New"/>
              </a:rPr>
              <a:t>Grund</a:t>
            </a:r>
            <a:r>
              <a:rPr sz="1500" spc="-25" dirty="0">
                <a:latin typeface="Courier New"/>
                <a:cs typeface="Courier New"/>
              </a:rPr>
              <a:t> </a:t>
            </a:r>
            <a:r>
              <a:rPr sz="1500" dirty="0">
                <a:latin typeface="Courier New"/>
                <a:cs typeface="Courier New"/>
              </a:rPr>
              <a:t>der</a:t>
            </a:r>
            <a:r>
              <a:rPr sz="1500" spc="-25" dirty="0">
                <a:latin typeface="Courier New"/>
                <a:cs typeface="Courier New"/>
              </a:rPr>
              <a:t> </a:t>
            </a:r>
            <a:r>
              <a:rPr sz="1500" dirty="0">
                <a:latin typeface="Courier New"/>
                <a:cs typeface="Courier New"/>
              </a:rPr>
              <a:t>neuen</a:t>
            </a:r>
            <a:r>
              <a:rPr sz="1500" spc="-25" dirty="0">
                <a:latin typeface="Courier New"/>
                <a:cs typeface="Courier New"/>
              </a:rPr>
              <a:t> </a:t>
            </a:r>
            <a:r>
              <a:rPr sz="1500" spc="-10" dirty="0">
                <a:latin typeface="Courier New"/>
                <a:cs typeface="Courier New"/>
              </a:rPr>
              <a:t>umfassenden </a:t>
            </a:r>
            <a:r>
              <a:rPr sz="1500" dirty="0">
                <a:latin typeface="Courier New"/>
                <a:cs typeface="Courier New"/>
              </a:rPr>
              <a:t>geographischen</a:t>
            </a:r>
            <a:r>
              <a:rPr sz="1500" spc="-50" dirty="0">
                <a:latin typeface="Courier New"/>
                <a:cs typeface="Courier New"/>
              </a:rPr>
              <a:t> </a:t>
            </a:r>
            <a:r>
              <a:rPr sz="1500" dirty="0">
                <a:latin typeface="Courier New"/>
                <a:cs typeface="Courier New"/>
              </a:rPr>
              <a:t>Vorstellung</a:t>
            </a:r>
            <a:r>
              <a:rPr sz="1500" spc="-45" dirty="0">
                <a:latin typeface="Courier New"/>
                <a:cs typeface="Courier New"/>
              </a:rPr>
              <a:t> </a:t>
            </a:r>
            <a:r>
              <a:rPr sz="1500" dirty="0">
                <a:latin typeface="Courier New"/>
                <a:cs typeface="Courier New"/>
              </a:rPr>
              <a:t>die</a:t>
            </a:r>
            <a:r>
              <a:rPr sz="1500" spc="-50" dirty="0">
                <a:latin typeface="Courier New"/>
                <a:cs typeface="Courier New"/>
              </a:rPr>
              <a:t> </a:t>
            </a:r>
            <a:r>
              <a:rPr sz="1500" dirty="0">
                <a:latin typeface="Courier New"/>
                <a:cs typeface="Courier New"/>
              </a:rPr>
              <a:t>Erde</a:t>
            </a:r>
            <a:r>
              <a:rPr sz="1500" spc="-45" dirty="0">
                <a:latin typeface="Courier New"/>
                <a:cs typeface="Courier New"/>
              </a:rPr>
              <a:t> </a:t>
            </a:r>
            <a:r>
              <a:rPr sz="1500" dirty="0">
                <a:latin typeface="Courier New"/>
                <a:cs typeface="Courier New"/>
              </a:rPr>
              <a:t>völkerrechtlich</a:t>
            </a:r>
            <a:r>
              <a:rPr sz="1500" spc="-45" dirty="0">
                <a:latin typeface="Courier New"/>
                <a:cs typeface="Courier New"/>
              </a:rPr>
              <a:t> </a:t>
            </a:r>
            <a:r>
              <a:rPr sz="1500" spc="-25" dirty="0">
                <a:latin typeface="Courier New"/>
                <a:cs typeface="Courier New"/>
              </a:rPr>
              <a:t>zu </a:t>
            </a:r>
            <a:r>
              <a:rPr sz="1500" dirty="0">
                <a:latin typeface="Courier New"/>
                <a:cs typeface="Courier New"/>
              </a:rPr>
              <a:t>teilen,</a:t>
            </a:r>
            <a:r>
              <a:rPr sz="1500" spc="-40" dirty="0">
                <a:latin typeface="Courier New"/>
                <a:cs typeface="Courier New"/>
              </a:rPr>
              <a:t> </a:t>
            </a:r>
            <a:r>
              <a:rPr sz="1500" dirty="0">
                <a:latin typeface="Courier New"/>
                <a:cs typeface="Courier New"/>
              </a:rPr>
              <a:t>beginnen</a:t>
            </a:r>
            <a:r>
              <a:rPr sz="1500" spc="-30" dirty="0">
                <a:latin typeface="Courier New"/>
                <a:cs typeface="Courier New"/>
              </a:rPr>
              <a:t> </a:t>
            </a:r>
            <a:r>
              <a:rPr sz="1500" dirty="0">
                <a:latin typeface="Courier New"/>
                <a:cs typeface="Courier New"/>
              </a:rPr>
              <a:t>sofort</a:t>
            </a:r>
            <a:r>
              <a:rPr sz="1500" spc="-30" dirty="0">
                <a:latin typeface="Courier New"/>
                <a:cs typeface="Courier New"/>
              </a:rPr>
              <a:t> </a:t>
            </a:r>
            <a:r>
              <a:rPr sz="1500" dirty="0">
                <a:latin typeface="Courier New"/>
                <a:cs typeface="Courier New"/>
              </a:rPr>
              <a:t>nach</a:t>
            </a:r>
            <a:r>
              <a:rPr sz="1500" spc="-25" dirty="0">
                <a:latin typeface="Courier New"/>
                <a:cs typeface="Courier New"/>
              </a:rPr>
              <a:t> </a:t>
            </a:r>
            <a:r>
              <a:rPr sz="1500" dirty="0">
                <a:latin typeface="Courier New"/>
                <a:cs typeface="Courier New"/>
              </a:rPr>
              <a:t>1492.</a:t>
            </a:r>
            <a:r>
              <a:rPr sz="1500" spc="-30" dirty="0">
                <a:latin typeface="Courier New"/>
                <a:cs typeface="Courier New"/>
              </a:rPr>
              <a:t> </a:t>
            </a:r>
            <a:r>
              <a:rPr sz="1500" dirty="0">
                <a:latin typeface="Courier New"/>
                <a:cs typeface="Courier New"/>
              </a:rPr>
              <a:t>Sie</a:t>
            </a:r>
            <a:r>
              <a:rPr sz="1500" spc="-30" dirty="0">
                <a:latin typeface="Courier New"/>
                <a:cs typeface="Courier New"/>
              </a:rPr>
              <a:t> </a:t>
            </a:r>
            <a:r>
              <a:rPr sz="1500" dirty="0">
                <a:latin typeface="Courier New"/>
                <a:cs typeface="Courier New"/>
              </a:rPr>
              <a:t>waren</a:t>
            </a:r>
            <a:r>
              <a:rPr sz="1500" spc="-30" dirty="0">
                <a:latin typeface="Courier New"/>
                <a:cs typeface="Courier New"/>
              </a:rPr>
              <a:t> </a:t>
            </a:r>
            <a:r>
              <a:rPr sz="1500" dirty="0">
                <a:latin typeface="Courier New"/>
                <a:cs typeface="Courier New"/>
              </a:rPr>
              <a:t>zugleich</a:t>
            </a:r>
            <a:r>
              <a:rPr sz="1500" spc="-25" dirty="0">
                <a:latin typeface="Courier New"/>
                <a:cs typeface="Courier New"/>
              </a:rPr>
              <a:t> die </a:t>
            </a:r>
            <a:r>
              <a:rPr sz="1500" dirty="0">
                <a:latin typeface="Courier New"/>
                <a:cs typeface="Courier New"/>
              </a:rPr>
              <a:t>ersten</a:t>
            </a:r>
            <a:r>
              <a:rPr sz="1500" spc="-35" dirty="0">
                <a:latin typeface="Courier New"/>
                <a:cs typeface="Courier New"/>
              </a:rPr>
              <a:t> </a:t>
            </a:r>
            <a:r>
              <a:rPr sz="1500" dirty="0">
                <a:latin typeface="Courier New"/>
                <a:cs typeface="Courier New"/>
              </a:rPr>
              <a:t>Anpassungen</a:t>
            </a:r>
            <a:r>
              <a:rPr sz="1500" spc="-35" dirty="0">
                <a:latin typeface="Courier New"/>
                <a:cs typeface="Courier New"/>
              </a:rPr>
              <a:t> </a:t>
            </a:r>
            <a:r>
              <a:rPr sz="1500" dirty="0">
                <a:latin typeface="Courier New"/>
                <a:cs typeface="Courier New"/>
              </a:rPr>
              <a:t>an</a:t>
            </a:r>
            <a:r>
              <a:rPr sz="1500" spc="-30" dirty="0">
                <a:latin typeface="Courier New"/>
                <a:cs typeface="Courier New"/>
              </a:rPr>
              <a:t> </a:t>
            </a:r>
            <a:r>
              <a:rPr sz="1500" dirty="0">
                <a:latin typeface="Courier New"/>
                <a:cs typeface="Courier New"/>
              </a:rPr>
              <a:t>das</a:t>
            </a:r>
            <a:r>
              <a:rPr sz="1500" spc="-35" dirty="0">
                <a:latin typeface="Courier New"/>
                <a:cs typeface="Courier New"/>
              </a:rPr>
              <a:t> </a:t>
            </a:r>
            <a:r>
              <a:rPr sz="1500" dirty="0">
                <a:latin typeface="Courier New"/>
                <a:cs typeface="Courier New"/>
              </a:rPr>
              <a:t>neue,</a:t>
            </a:r>
            <a:r>
              <a:rPr sz="1500" spc="-35" dirty="0">
                <a:latin typeface="Courier New"/>
                <a:cs typeface="Courier New"/>
              </a:rPr>
              <a:t> </a:t>
            </a:r>
            <a:r>
              <a:rPr sz="1500" dirty="0">
                <a:latin typeface="Courier New"/>
                <a:cs typeface="Courier New"/>
              </a:rPr>
              <a:t>planetarische</a:t>
            </a:r>
            <a:r>
              <a:rPr sz="1500" spc="-30" dirty="0">
                <a:latin typeface="Courier New"/>
                <a:cs typeface="Courier New"/>
              </a:rPr>
              <a:t> </a:t>
            </a:r>
            <a:r>
              <a:rPr sz="1500" spc="-10" dirty="0">
                <a:latin typeface="Courier New"/>
                <a:cs typeface="Courier New"/>
              </a:rPr>
              <a:t>Weltbild.</a:t>
            </a:r>
            <a:endParaRPr sz="1500" dirty="0">
              <a:latin typeface="Courier New"/>
              <a:cs typeface="Courier New"/>
            </a:endParaRPr>
          </a:p>
          <a:p>
            <a:pPr marL="12700" marR="158115">
              <a:lnSpc>
                <a:spcPct val="100000"/>
              </a:lnSpc>
            </a:pPr>
            <a:r>
              <a:rPr sz="1500" dirty="0">
                <a:latin typeface="Courier New"/>
                <a:cs typeface="Courier New"/>
              </a:rPr>
              <a:t>Scheinbar</a:t>
            </a:r>
            <a:r>
              <a:rPr sz="1500" spc="-35" dirty="0">
                <a:latin typeface="Courier New"/>
                <a:cs typeface="Courier New"/>
              </a:rPr>
              <a:t> </a:t>
            </a:r>
            <a:r>
              <a:rPr sz="1500" dirty="0">
                <a:latin typeface="Courier New"/>
                <a:cs typeface="Courier New"/>
              </a:rPr>
              <a:t>waren</a:t>
            </a:r>
            <a:r>
              <a:rPr sz="1500" spc="-30" dirty="0">
                <a:latin typeface="Courier New"/>
                <a:cs typeface="Courier New"/>
              </a:rPr>
              <a:t> </a:t>
            </a:r>
            <a:r>
              <a:rPr sz="1500" dirty="0">
                <a:latin typeface="Courier New"/>
                <a:cs typeface="Courier New"/>
              </a:rPr>
              <a:t>sie</a:t>
            </a:r>
            <a:r>
              <a:rPr sz="1500" spc="-30" dirty="0">
                <a:latin typeface="Courier New"/>
                <a:cs typeface="Courier New"/>
              </a:rPr>
              <a:t> </a:t>
            </a:r>
            <a:r>
              <a:rPr sz="1500" dirty="0">
                <a:latin typeface="Courier New"/>
                <a:cs typeface="Courier New"/>
              </a:rPr>
              <a:t>allerdings</a:t>
            </a:r>
            <a:r>
              <a:rPr sz="1500" spc="-35" dirty="0">
                <a:latin typeface="Courier New"/>
                <a:cs typeface="Courier New"/>
              </a:rPr>
              <a:t> </a:t>
            </a:r>
            <a:r>
              <a:rPr sz="1500" dirty="0">
                <a:latin typeface="Courier New"/>
                <a:cs typeface="Courier New"/>
              </a:rPr>
              <a:t>zunächst</a:t>
            </a:r>
            <a:r>
              <a:rPr sz="1500" spc="-30" dirty="0">
                <a:latin typeface="Courier New"/>
                <a:cs typeface="Courier New"/>
              </a:rPr>
              <a:t> </a:t>
            </a:r>
            <a:r>
              <a:rPr sz="1500" dirty="0">
                <a:latin typeface="Courier New"/>
                <a:cs typeface="Courier New"/>
              </a:rPr>
              <a:t>nichts</a:t>
            </a:r>
            <a:r>
              <a:rPr sz="1500" spc="-30" dirty="0">
                <a:latin typeface="Courier New"/>
                <a:cs typeface="Courier New"/>
              </a:rPr>
              <a:t> </a:t>
            </a:r>
            <a:r>
              <a:rPr sz="1500" dirty="0">
                <a:latin typeface="Courier New"/>
                <a:cs typeface="Courier New"/>
              </a:rPr>
              <a:t>als</a:t>
            </a:r>
            <a:r>
              <a:rPr sz="1500" spc="-30" dirty="0">
                <a:latin typeface="Courier New"/>
                <a:cs typeface="Courier New"/>
              </a:rPr>
              <a:t> </a:t>
            </a:r>
            <a:r>
              <a:rPr sz="1500" spc="-25" dirty="0">
                <a:latin typeface="Courier New"/>
                <a:cs typeface="Courier New"/>
              </a:rPr>
              <a:t>ein </a:t>
            </a:r>
            <a:r>
              <a:rPr sz="1500" dirty="0">
                <a:latin typeface="Courier New"/>
                <a:cs typeface="Courier New"/>
              </a:rPr>
              <a:t>derbes</a:t>
            </a:r>
            <a:r>
              <a:rPr sz="1500" spc="-35" dirty="0">
                <a:latin typeface="Courier New"/>
                <a:cs typeface="Courier New"/>
              </a:rPr>
              <a:t> </a:t>
            </a:r>
            <a:r>
              <a:rPr sz="1500" dirty="0">
                <a:latin typeface="Courier New"/>
                <a:cs typeface="Courier New"/>
              </a:rPr>
              <a:t>Zugreifen</a:t>
            </a:r>
            <a:r>
              <a:rPr sz="1500" spc="-30" dirty="0">
                <a:latin typeface="Courier New"/>
                <a:cs typeface="Courier New"/>
              </a:rPr>
              <a:t> </a:t>
            </a:r>
            <a:r>
              <a:rPr sz="1500" dirty="0">
                <a:latin typeface="Courier New"/>
                <a:cs typeface="Courier New"/>
              </a:rPr>
              <a:t>bei</a:t>
            </a:r>
            <a:r>
              <a:rPr sz="1500" spc="-30" dirty="0">
                <a:latin typeface="Courier New"/>
                <a:cs typeface="Courier New"/>
              </a:rPr>
              <a:t> </a:t>
            </a:r>
            <a:r>
              <a:rPr sz="1500" dirty="0">
                <a:latin typeface="Courier New"/>
                <a:cs typeface="Courier New"/>
              </a:rPr>
              <a:t>der</a:t>
            </a:r>
            <a:r>
              <a:rPr sz="1500" spc="-30" dirty="0">
                <a:latin typeface="Courier New"/>
                <a:cs typeface="Courier New"/>
              </a:rPr>
              <a:t> </a:t>
            </a:r>
            <a:r>
              <a:rPr sz="1500" dirty="0">
                <a:latin typeface="Courier New"/>
                <a:cs typeface="Courier New"/>
              </a:rPr>
              <a:t>riesigen</a:t>
            </a:r>
            <a:r>
              <a:rPr sz="1500" spc="-30" dirty="0">
                <a:latin typeface="Courier New"/>
                <a:cs typeface="Courier New"/>
              </a:rPr>
              <a:t> </a:t>
            </a:r>
            <a:r>
              <a:rPr sz="1500" dirty="0">
                <a:latin typeface="Courier New"/>
                <a:cs typeface="Courier New"/>
              </a:rPr>
              <a:t>Landnahme.</a:t>
            </a:r>
            <a:r>
              <a:rPr sz="1500" spc="-30" dirty="0">
                <a:latin typeface="Courier New"/>
                <a:cs typeface="Courier New"/>
              </a:rPr>
              <a:t> </a:t>
            </a:r>
            <a:r>
              <a:rPr sz="1500" dirty="0">
                <a:latin typeface="Courier New"/>
                <a:cs typeface="Courier New"/>
              </a:rPr>
              <a:t>Aber</a:t>
            </a:r>
            <a:r>
              <a:rPr sz="1500" spc="-30" dirty="0">
                <a:latin typeface="Courier New"/>
                <a:cs typeface="Courier New"/>
              </a:rPr>
              <a:t> </a:t>
            </a:r>
            <a:r>
              <a:rPr sz="1500" spc="-10" dirty="0">
                <a:latin typeface="Courier New"/>
                <a:cs typeface="Courier New"/>
              </a:rPr>
              <a:t>selbst </a:t>
            </a:r>
            <a:r>
              <a:rPr sz="1500" dirty="0">
                <a:latin typeface="Courier New"/>
                <a:cs typeface="Courier New"/>
              </a:rPr>
              <a:t>dieses</a:t>
            </a:r>
            <a:r>
              <a:rPr sz="1500" spc="-25" dirty="0">
                <a:latin typeface="Courier New"/>
                <a:cs typeface="Courier New"/>
              </a:rPr>
              <a:t> </a:t>
            </a:r>
            <a:r>
              <a:rPr sz="1500" dirty="0">
                <a:latin typeface="Courier New"/>
                <a:cs typeface="Courier New"/>
              </a:rPr>
              <a:t>erste</a:t>
            </a:r>
            <a:r>
              <a:rPr sz="1500" spc="-25" dirty="0">
                <a:latin typeface="Courier New"/>
                <a:cs typeface="Courier New"/>
              </a:rPr>
              <a:t> </a:t>
            </a:r>
            <a:r>
              <a:rPr sz="1500" dirty="0">
                <a:latin typeface="Courier New"/>
                <a:cs typeface="Courier New"/>
              </a:rPr>
              <a:t>Zugreifen</a:t>
            </a:r>
            <a:r>
              <a:rPr sz="1500" spc="-25" dirty="0">
                <a:latin typeface="Courier New"/>
                <a:cs typeface="Courier New"/>
              </a:rPr>
              <a:t> </a:t>
            </a:r>
            <a:r>
              <a:rPr sz="1500" dirty="0">
                <a:latin typeface="Courier New"/>
                <a:cs typeface="Courier New"/>
              </a:rPr>
              <a:t>machte</a:t>
            </a:r>
            <a:r>
              <a:rPr sz="1500" spc="-25" dirty="0">
                <a:latin typeface="Courier New"/>
                <a:cs typeface="Courier New"/>
              </a:rPr>
              <a:t> </a:t>
            </a:r>
            <a:r>
              <a:rPr sz="1500" dirty="0">
                <a:latin typeface="Courier New"/>
                <a:cs typeface="Courier New"/>
              </a:rPr>
              <a:t>in</a:t>
            </a:r>
            <a:r>
              <a:rPr sz="1500" spc="-25" dirty="0">
                <a:latin typeface="Courier New"/>
                <a:cs typeface="Courier New"/>
              </a:rPr>
              <a:t> </a:t>
            </a:r>
            <a:r>
              <a:rPr sz="1500" dirty="0">
                <a:latin typeface="Courier New"/>
                <a:cs typeface="Courier New"/>
              </a:rPr>
              <a:t>dem</a:t>
            </a:r>
            <a:r>
              <a:rPr sz="1500" spc="-25" dirty="0">
                <a:latin typeface="Courier New"/>
                <a:cs typeface="Courier New"/>
              </a:rPr>
              <a:t> </a:t>
            </a:r>
            <a:r>
              <a:rPr sz="1500" dirty="0">
                <a:latin typeface="Courier New"/>
                <a:cs typeface="Courier New"/>
              </a:rPr>
              <a:t>Kampf,</a:t>
            </a:r>
            <a:r>
              <a:rPr sz="1500" spc="-25" dirty="0">
                <a:latin typeface="Courier New"/>
                <a:cs typeface="Courier New"/>
              </a:rPr>
              <a:t> </a:t>
            </a:r>
            <a:r>
              <a:rPr sz="1500" dirty="0">
                <a:latin typeface="Courier New"/>
                <a:cs typeface="Courier New"/>
              </a:rPr>
              <a:t>den</a:t>
            </a:r>
            <a:r>
              <a:rPr sz="1500" spc="-25" dirty="0">
                <a:latin typeface="Courier New"/>
                <a:cs typeface="Courier New"/>
              </a:rPr>
              <a:t> die </a:t>
            </a:r>
            <a:r>
              <a:rPr sz="1500" dirty="0">
                <a:latin typeface="Courier New"/>
                <a:cs typeface="Courier New"/>
              </a:rPr>
              <a:t>europäischen</a:t>
            </a:r>
            <a:r>
              <a:rPr sz="1500" spc="-50" dirty="0">
                <a:latin typeface="Courier New"/>
                <a:cs typeface="Courier New"/>
              </a:rPr>
              <a:t> </a:t>
            </a:r>
            <a:r>
              <a:rPr sz="1500" dirty="0">
                <a:latin typeface="Courier New"/>
                <a:cs typeface="Courier New"/>
              </a:rPr>
              <a:t>Landnehmer</a:t>
            </a:r>
            <a:r>
              <a:rPr sz="1500" spc="-40" dirty="0">
                <a:latin typeface="Courier New"/>
                <a:cs typeface="Courier New"/>
              </a:rPr>
              <a:t> </a:t>
            </a:r>
            <a:r>
              <a:rPr sz="1500" dirty="0">
                <a:latin typeface="Courier New"/>
                <a:cs typeface="Courier New"/>
              </a:rPr>
              <a:t>unter</a:t>
            </a:r>
            <a:r>
              <a:rPr sz="1500" spc="-40" dirty="0">
                <a:latin typeface="Courier New"/>
                <a:cs typeface="Courier New"/>
              </a:rPr>
              <a:t> </a:t>
            </a:r>
            <a:r>
              <a:rPr sz="1500" dirty="0">
                <a:latin typeface="Courier New"/>
                <a:cs typeface="Courier New"/>
              </a:rPr>
              <a:t>sich</a:t>
            </a:r>
            <a:r>
              <a:rPr sz="1500" spc="-40" dirty="0">
                <a:latin typeface="Courier New"/>
                <a:cs typeface="Courier New"/>
              </a:rPr>
              <a:t> </a:t>
            </a:r>
            <a:r>
              <a:rPr sz="1500" dirty="0">
                <a:latin typeface="Courier New"/>
                <a:cs typeface="Courier New"/>
              </a:rPr>
              <a:t>führten,</a:t>
            </a:r>
            <a:r>
              <a:rPr sz="1500" spc="-35" dirty="0">
                <a:latin typeface="Courier New"/>
                <a:cs typeface="Courier New"/>
              </a:rPr>
              <a:t> </a:t>
            </a:r>
            <a:r>
              <a:rPr sz="1500" spc="-10" dirty="0">
                <a:latin typeface="Courier New"/>
                <a:cs typeface="Courier New"/>
              </a:rPr>
              <a:t>gewisse </a:t>
            </a:r>
            <a:r>
              <a:rPr sz="1500" dirty="0">
                <a:latin typeface="Courier New"/>
                <a:cs typeface="Courier New"/>
              </a:rPr>
              <a:t>Teilungen</a:t>
            </a:r>
            <a:r>
              <a:rPr sz="1500" spc="-40" dirty="0">
                <a:latin typeface="Courier New"/>
                <a:cs typeface="Courier New"/>
              </a:rPr>
              <a:t> </a:t>
            </a:r>
            <a:r>
              <a:rPr sz="1500" dirty="0">
                <a:latin typeface="Courier New"/>
                <a:cs typeface="Courier New"/>
              </a:rPr>
              <a:t>und</a:t>
            </a:r>
            <a:r>
              <a:rPr sz="1500" spc="-40" dirty="0">
                <a:latin typeface="Courier New"/>
                <a:cs typeface="Courier New"/>
              </a:rPr>
              <a:t> </a:t>
            </a:r>
            <a:r>
              <a:rPr sz="1500" dirty="0">
                <a:latin typeface="Courier New"/>
                <a:cs typeface="Courier New"/>
              </a:rPr>
              <a:t>Einteilungen</a:t>
            </a:r>
            <a:r>
              <a:rPr sz="1500" spc="-40" dirty="0">
                <a:latin typeface="Courier New"/>
                <a:cs typeface="Courier New"/>
              </a:rPr>
              <a:t> </a:t>
            </a:r>
            <a:r>
              <a:rPr sz="1500" dirty="0">
                <a:latin typeface="Courier New"/>
                <a:cs typeface="Courier New"/>
              </a:rPr>
              <a:t>notwendig.</a:t>
            </a:r>
            <a:r>
              <a:rPr sz="1500" spc="-40" dirty="0">
                <a:latin typeface="Courier New"/>
                <a:cs typeface="Courier New"/>
              </a:rPr>
              <a:t> </a:t>
            </a:r>
            <a:r>
              <a:rPr sz="1500" dirty="0">
                <a:latin typeface="Courier New"/>
                <a:cs typeface="Courier New"/>
              </a:rPr>
              <a:t>Diese</a:t>
            </a:r>
            <a:r>
              <a:rPr sz="1500" spc="-35" dirty="0">
                <a:latin typeface="Courier New"/>
                <a:cs typeface="Courier New"/>
              </a:rPr>
              <a:t> </a:t>
            </a:r>
            <a:r>
              <a:rPr sz="1500" spc="-10" dirty="0">
                <a:latin typeface="Courier New"/>
                <a:cs typeface="Courier New"/>
              </a:rPr>
              <a:t>entsprangen </a:t>
            </a:r>
            <a:r>
              <a:rPr sz="1500" dirty="0">
                <a:latin typeface="Courier New"/>
                <a:cs typeface="Courier New"/>
              </a:rPr>
              <a:t>einer</a:t>
            </a:r>
            <a:r>
              <a:rPr sz="1500" spc="-30" dirty="0">
                <a:latin typeface="Courier New"/>
                <a:cs typeface="Courier New"/>
              </a:rPr>
              <a:t> </a:t>
            </a:r>
            <a:r>
              <a:rPr sz="1500" dirty="0">
                <a:latin typeface="Courier New"/>
                <a:cs typeface="Courier New"/>
              </a:rPr>
              <a:t>bestimmten</a:t>
            </a:r>
            <a:r>
              <a:rPr sz="1500" spc="-30" dirty="0">
                <a:latin typeface="Courier New"/>
                <a:cs typeface="Courier New"/>
              </a:rPr>
              <a:t> </a:t>
            </a:r>
            <a:r>
              <a:rPr sz="1500" dirty="0">
                <a:latin typeface="Courier New"/>
                <a:cs typeface="Courier New"/>
              </a:rPr>
              <a:t>Denkweise,</a:t>
            </a:r>
            <a:r>
              <a:rPr sz="1500" spc="-25" dirty="0">
                <a:latin typeface="Courier New"/>
                <a:cs typeface="Courier New"/>
              </a:rPr>
              <a:t> </a:t>
            </a:r>
            <a:r>
              <a:rPr sz="1500" dirty="0">
                <a:latin typeface="Courier New"/>
                <a:cs typeface="Courier New"/>
              </a:rPr>
              <a:t>die</a:t>
            </a:r>
            <a:r>
              <a:rPr sz="1500" spc="-30" dirty="0">
                <a:latin typeface="Courier New"/>
                <a:cs typeface="Courier New"/>
              </a:rPr>
              <a:t> </a:t>
            </a:r>
            <a:r>
              <a:rPr sz="1500" dirty="0">
                <a:latin typeface="Courier New"/>
                <a:cs typeface="Courier New"/>
              </a:rPr>
              <a:t>ich</a:t>
            </a:r>
            <a:r>
              <a:rPr sz="1500" spc="-30" dirty="0">
                <a:latin typeface="Courier New"/>
                <a:cs typeface="Courier New"/>
              </a:rPr>
              <a:t> </a:t>
            </a:r>
            <a:r>
              <a:rPr sz="1500" dirty="0">
                <a:latin typeface="Courier New"/>
                <a:cs typeface="Courier New"/>
              </a:rPr>
              <a:t>als</a:t>
            </a:r>
            <a:r>
              <a:rPr sz="1500" spc="-25" dirty="0">
                <a:latin typeface="Courier New"/>
                <a:cs typeface="Courier New"/>
              </a:rPr>
              <a:t> </a:t>
            </a:r>
            <a:r>
              <a:rPr sz="1500" i="1" spc="-10" dirty="0">
                <a:latin typeface="Courier New"/>
                <a:cs typeface="Courier New"/>
              </a:rPr>
              <a:t>globales </a:t>
            </a:r>
            <a:r>
              <a:rPr sz="1500" i="1" dirty="0">
                <a:latin typeface="Courier New"/>
                <a:cs typeface="Courier New"/>
              </a:rPr>
              <a:t>Liniendenken</a:t>
            </a:r>
            <a:r>
              <a:rPr sz="1500" i="1" spc="-60" dirty="0">
                <a:latin typeface="Courier New"/>
                <a:cs typeface="Courier New"/>
              </a:rPr>
              <a:t> </a:t>
            </a:r>
            <a:r>
              <a:rPr sz="1500" dirty="0">
                <a:latin typeface="Courier New"/>
                <a:cs typeface="Courier New"/>
              </a:rPr>
              <a:t>kennzeichnen</a:t>
            </a:r>
            <a:r>
              <a:rPr sz="1500" spc="-60" dirty="0">
                <a:latin typeface="Courier New"/>
                <a:cs typeface="Courier New"/>
              </a:rPr>
              <a:t> </a:t>
            </a:r>
            <a:r>
              <a:rPr sz="1500" spc="-10" dirty="0">
                <a:latin typeface="Courier New"/>
                <a:cs typeface="Courier New"/>
              </a:rPr>
              <a:t>möchte.“</a:t>
            </a:r>
            <a:endParaRPr sz="1500" dirty="0">
              <a:latin typeface="Courier New"/>
              <a:cs typeface="Courier New"/>
            </a:endParaRPr>
          </a:p>
          <a:p>
            <a:pPr marL="12700">
              <a:lnSpc>
                <a:spcPct val="100000"/>
              </a:lnSpc>
              <a:spcBef>
                <a:spcPts val="5"/>
              </a:spcBef>
            </a:pPr>
            <a:endParaRPr lang="it-IT" sz="1500" dirty="0" smtClean="0">
              <a:latin typeface="Courier New"/>
              <a:cs typeface="Courier New"/>
            </a:endParaRPr>
          </a:p>
          <a:p>
            <a:pPr marL="12700">
              <a:lnSpc>
                <a:spcPct val="100000"/>
              </a:lnSpc>
              <a:spcBef>
                <a:spcPts val="5"/>
              </a:spcBef>
            </a:pPr>
            <a:r>
              <a:rPr sz="1500" dirty="0" smtClean="0">
                <a:latin typeface="Courier New"/>
                <a:cs typeface="Courier New"/>
              </a:rPr>
              <a:t>Carl</a:t>
            </a:r>
            <a:r>
              <a:rPr sz="1500" spc="-35" dirty="0" smtClean="0">
                <a:latin typeface="Courier New"/>
                <a:cs typeface="Courier New"/>
              </a:rPr>
              <a:t> </a:t>
            </a:r>
            <a:r>
              <a:rPr sz="1500" dirty="0">
                <a:latin typeface="Courier New"/>
                <a:cs typeface="Courier New"/>
              </a:rPr>
              <a:t>Schmitt,</a:t>
            </a:r>
            <a:r>
              <a:rPr sz="1500" spc="-20" dirty="0">
                <a:latin typeface="Courier New"/>
                <a:cs typeface="Courier New"/>
              </a:rPr>
              <a:t> </a:t>
            </a:r>
            <a:r>
              <a:rPr sz="1500" i="1" dirty="0">
                <a:latin typeface="Courier New"/>
                <a:cs typeface="Courier New"/>
              </a:rPr>
              <a:t>Der</a:t>
            </a:r>
            <a:r>
              <a:rPr sz="1500" i="1" spc="-20" dirty="0">
                <a:latin typeface="Courier New"/>
                <a:cs typeface="Courier New"/>
              </a:rPr>
              <a:t> </a:t>
            </a:r>
            <a:r>
              <a:rPr sz="1500" i="1" dirty="0">
                <a:latin typeface="Courier New"/>
                <a:cs typeface="Courier New"/>
              </a:rPr>
              <a:t>Nomos</a:t>
            </a:r>
            <a:r>
              <a:rPr sz="1500" i="1" spc="-25" dirty="0">
                <a:latin typeface="Courier New"/>
                <a:cs typeface="Courier New"/>
              </a:rPr>
              <a:t> </a:t>
            </a:r>
            <a:r>
              <a:rPr sz="1500" i="1" dirty="0">
                <a:latin typeface="Courier New"/>
                <a:cs typeface="Courier New"/>
              </a:rPr>
              <a:t>der</a:t>
            </a:r>
            <a:r>
              <a:rPr sz="1500" i="1" spc="-20" dirty="0">
                <a:latin typeface="Courier New"/>
                <a:cs typeface="Courier New"/>
              </a:rPr>
              <a:t> </a:t>
            </a:r>
            <a:r>
              <a:rPr sz="1500" i="1" dirty="0">
                <a:latin typeface="Courier New"/>
                <a:cs typeface="Courier New"/>
              </a:rPr>
              <a:t>Erde</a:t>
            </a:r>
            <a:r>
              <a:rPr sz="1500" dirty="0">
                <a:latin typeface="Courier New"/>
                <a:cs typeface="Courier New"/>
              </a:rPr>
              <a:t>,</a:t>
            </a:r>
            <a:r>
              <a:rPr sz="1500" spc="-20" dirty="0">
                <a:latin typeface="Courier New"/>
                <a:cs typeface="Courier New"/>
              </a:rPr>
              <a:t> </a:t>
            </a:r>
            <a:r>
              <a:rPr sz="1500" dirty="0">
                <a:latin typeface="Courier New"/>
                <a:cs typeface="Courier New"/>
              </a:rPr>
              <a:t>S.</a:t>
            </a:r>
            <a:r>
              <a:rPr sz="1500" spc="-20" dirty="0">
                <a:latin typeface="Courier New"/>
                <a:cs typeface="Courier New"/>
              </a:rPr>
              <a:t> 55f</a:t>
            </a:r>
            <a:r>
              <a:rPr sz="1500" spc="-20" dirty="0" smtClean="0">
                <a:latin typeface="Courier New"/>
                <a:cs typeface="Courier New"/>
              </a:rPr>
              <a:t>.</a:t>
            </a:r>
            <a:endParaRPr lang="it-IT" sz="1500" spc="-20" dirty="0" smtClean="0">
              <a:latin typeface="Courier New"/>
              <a:cs typeface="Courier New"/>
            </a:endParaRPr>
          </a:p>
        </p:txBody>
      </p:sp>
      <p:sp>
        <p:nvSpPr>
          <p:cNvPr id="3" name="object 3"/>
          <p:cNvSpPr txBox="1">
            <a:spLocks noGrp="1"/>
          </p:cNvSpPr>
          <p:nvPr>
            <p:ph type="title"/>
          </p:nvPr>
        </p:nvSpPr>
        <p:spPr>
          <a:xfrm>
            <a:off x="254340" y="218264"/>
            <a:ext cx="81276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4" name="Rettangolo 3"/>
          <p:cNvSpPr/>
          <p:nvPr/>
        </p:nvSpPr>
        <p:spPr>
          <a:xfrm>
            <a:off x="228600" y="3429000"/>
            <a:ext cx="8458200" cy="3323987"/>
          </a:xfrm>
          <a:prstGeom prst="rect">
            <a:avLst/>
          </a:prstGeom>
        </p:spPr>
        <p:txBody>
          <a:bodyPr wrap="square">
            <a:spAutoFit/>
          </a:bodyPr>
          <a:lstStyle/>
          <a:p>
            <a:r>
              <a:rPr lang="en-US" sz="1500" dirty="0" smtClean="0">
                <a:latin typeface="Courier New"/>
                <a:cs typeface="Courier New"/>
              </a:rPr>
              <a:t>The </a:t>
            </a:r>
            <a:r>
              <a:rPr lang="en-US" sz="1500" dirty="0">
                <a:latin typeface="Courier New"/>
                <a:cs typeface="Courier New"/>
              </a:rPr>
              <a:t>first attempts to divide the Earth according to international law, based on the new comprehensive geographical conception, began immediately after 1492. At the same time, they were the first adjustments to the new, planetary worldview.</a:t>
            </a:r>
            <a:br>
              <a:rPr lang="en-US" sz="1500" dirty="0">
                <a:latin typeface="Courier New"/>
                <a:cs typeface="Courier New"/>
              </a:rPr>
            </a:br>
            <a:r>
              <a:rPr lang="en-US" sz="1500" dirty="0">
                <a:latin typeface="Courier New"/>
                <a:cs typeface="Courier New"/>
              </a:rPr>
              <a:t>At first glance, however, they seemed to be nothing more than a crude grabbing during the massive land appropriation. Yet even this first grabbing made certain divisions and classifications necessary in the struggle among the European land claimants. These arose from a particular way of thinking, which I would like to characterize as global line </a:t>
            </a:r>
            <a:r>
              <a:rPr lang="en-US" sz="1500" dirty="0" smtClean="0">
                <a:latin typeface="Courier New"/>
                <a:cs typeface="Courier New"/>
              </a:rPr>
              <a:t>thinking. </a:t>
            </a:r>
          </a:p>
          <a:p>
            <a:endParaRPr lang="en-US" sz="1500" dirty="0" smtClean="0">
              <a:latin typeface="Courier New"/>
              <a:cs typeface="Courier New"/>
            </a:endParaRPr>
          </a:p>
          <a:p>
            <a:r>
              <a:rPr lang="en-US" sz="1500" dirty="0" smtClean="0">
                <a:latin typeface="Courier New"/>
                <a:cs typeface="Courier New"/>
              </a:rPr>
              <a:t>[own translation]</a:t>
            </a:r>
            <a:r>
              <a:rPr lang="en-US" sz="1500" spc="-20" dirty="0" smtClean="0">
                <a:latin typeface="Courier New"/>
                <a:cs typeface="Courier New"/>
              </a:rPr>
              <a:t> </a:t>
            </a:r>
          </a:p>
          <a:p>
            <a:r>
              <a:rPr lang="en-US" sz="1500" spc="-20" dirty="0" smtClean="0">
                <a:latin typeface="Courier New"/>
                <a:cs typeface="Courier New"/>
              </a:rPr>
              <a:t>[Carl Schmitt, </a:t>
            </a:r>
            <a:r>
              <a:rPr lang="en-US" sz="1500" i="1" spc="-20" dirty="0" smtClean="0">
                <a:latin typeface="Courier New"/>
                <a:cs typeface="Courier New"/>
              </a:rPr>
              <a:t>The Nomos of the Earth]</a:t>
            </a:r>
            <a:endParaRPr lang="en-US" sz="1500" dirty="0" smtClean="0">
              <a:latin typeface="Courier New"/>
              <a:cs typeface="Courier New"/>
            </a:endParaRPr>
          </a:p>
          <a:p>
            <a:endParaRPr lang="it-IT" sz="1500" dirty="0">
              <a:latin typeface="Courier New"/>
              <a:cs typeface="Courier New"/>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79752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4445635"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Forensic</a:t>
            </a:r>
            <a:r>
              <a:rPr sz="2000" spc="-45" dirty="0">
                <a:latin typeface="Courier New"/>
                <a:cs typeface="Courier New"/>
              </a:rPr>
              <a:t> </a:t>
            </a:r>
            <a:r>
              <a:rPr sz="2000" dirty="0">
                <a:latin typeface="Courier New"/>
                <a:cs typeface="Courier New"/>
              </a:rPr>
              <a:t>Oceanography</a:t>
            </a:r>
            <a:r>
              <a:rPr sz="2000" spc="-35" dirty="0">
                <a:latin typeface="Courier New"/>
                <a:cs typeface="Courier New"/>
              </a:rPr>
              <a:t> </a:t>
            </a:r>
            <a:r>
              <a:rPr sz="2000" spc="-10" dirty="0">
                <a:latin typeface="Courier New"/>
                <a:cs typeface="Courier New"/>
              </a:rPr>
              <a:t>(2011-</a:t>
            </a:r>
            <a:r>
              <a:rPr sz="2000" spc="-50" dirty="0">
                <a:latin typeface="Courier New"/>
                <a:cs typeface="Courier New"/>
              </a:rPr>
              <a:t>)</a:t>
            </a:r>
            <a:endParaRPr sz="2000">
              <a:latin typeface="Courier New"/>
              <a:cs typeface="Courier New"/>
            </a:endParaRPr>
          </a:p>
        </p:txBody>
      </p:sp>
      <p:pic>
        <p:nvPicPr>
          <p:cNvPr id="4" name="object 4"/>
          <p:cNvPicPr/>
          <p:nvPr/>
        </p:nvPicPr>
        <p:blipFill>
          <a:blip r:embed="rId2" cstate="print"/>
          <a:stretch>
            <a:fillRect/>
          </a:stretch>
        </p:blipFill>
        <p:spPr>
          <a:xfrm>
            <a:off x="0" y="1026851"/>
            <a:ext cx="9144000" cy="5141912"/>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7023100" cy="256480"/>
          </a:xfrm>
          <a:prstGeom prst="rect">
            <a:avLst/>
          </a:prstGeom>
          <a:solidFill>
            <a:srgbClr val="FFFF00"/>
          </a:solidFill>
        </p:spPr>
        <p:txBody>
          <a:bodyPr vert="horz" wrap="square" lIns="0" tIns="0" rIns="0" bIns="0" rtlCol="0">
            <a:spAutoFit/>
          </a:bodyPr>
          <a:lstStyle/>
          <a:p>
            <a:pPr>
              <a:lnSpc>
                <a:spcPts val="1995"/>
              </a:lnSpc>
            </a:pPr>
            <a:r>
              <a:rPr lang="it-IT" dirty="0" smtClean="0"/>
              <a:t>At the </a:t>
            </a:r>
            <a:r>
              <a:rPr lang="en-GB" dirty="0" smtClean="0"/>
              <a:t>Border</a:t>
            </a:r>
            <a:r>
              <a:rPr dirty="0" smtClean="0"/>
              <a:t>:</a:t>
            </a:r>
            <a:r>
              <a:rPr spc="-30" dirty="0" smtClean="0"/>
              <a:t> </a:t>
            </a:r>
            <a:r>
              <a:rPr dirty="0"/>
              <a:t>Deportation</a:t>
            </a:r>
            <a:r>
              <a:rPr spc="-30" dirty="0"/>
              <a:t> </a:t>
            </a:r>
            <a:r>
              <a:rPr lang="it-IT" spc="-30" dirty="0" smtClean="0"/>
              <a:t>and/or </a:t>
            </a:r>
            <a:r>
              <a:rPr lang="it-IT" spc="-30" dirty="0" err="1" smtClean="0"/>
              <a:t>Democracy</a:t>
            </a:r>
            <a:endParaRPr spc="-10" dirty="0"/>
          </a:p>
        </p:txBody>
      </p:sp>
      <p:sp>
        <p:nvSpPr>
          <p:cNvPr id="3" name="object 3"/>
          <p:cNvSpPr txBox="1"/>
          <p:nvPr/>
        </p:nvSpPr>
        <p:spPr>
          <a:xfrm>
            <a:off x="241640" y="6182867"/>
            <a:ext cx="8102600" cy="635000"/>
          </a:xfrm>
          <a:prstGeom prst="rect">
            <a:avLst/>
          </a:prstGeom>
        </p:spPr>
        <p:txBody>
          <a:bodyPr vert="horz" wrap="square" lIns="0" tIns="12700" rIns="0" bIns="0" rtlCol="0">
            <a:spAutoFit/>
          </a:bodyPr>
          <a:lstStyle/>
          <a:p>
            <a:pPr marL="12700" marR="5080">
              <a:lnSpc>
                <a:spcPct val="100000"/>
              </a:lnSpc>
              <a:spcBef>
                <a:spcPts val="100"/>
              </a:spcBef>
            </a:pPr>
            <a:r>
              <a:rPr sz="2000" i="1" dirty="0">
                <a:latin typeface="Courier New"/>
                <a:cs typeface="Courier New"/>
              </a:rPr>
              <a:t>Salzburger</a:t>
            </a:r>
            <a:r>
              <a:rPr sz="2000" i="1" spc="-30" dirty="0">
                <a:latin typeface="Courier New"/>
                <a:cs typeface="Courier New"/>
              </a:rPr>
              <a:t> </a:t>
            </a:r>
            <a:r>
              <a:rPr sz="2000" i="1" dirty="0">
                <a:latin typeface="Courier New"/>
                <a:cs typeface="Courier New"/>
              </a:rPr>
              <a:t>Nachrichten</a:t>
            </a:r>
            <a:r>
              <a:rPr sz="2000" dirty="0">
                <a:latin typeface="Courier New"/>
                <a:cs typeface="Courier New"/>
              </a:rPr>
              <a:t>:</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Würde</a:t>
            </a:r>
            <a:r>
              <a:rPr sz="2000" spc="-30" dirty="0">
                <a:latin typeface="Courier New"/>
                <a:cs typeface="Courier New"/>
              </a:rPr>
              <a:t> </a:t>
            </a:r>
            <a:r>
              <a:rPr sz="2000" dirty="0">
                <a:latin typeface="Courier New"/>
                <a:cs typeface="Courier New"/>
              </a:rPr>
              <a:t>auf</a:t>
            </a:r>
            <a:r>
              <a:rPr sz="2000" spc="-30" dirty="0">
                <a:latin typeface="Courier New"/>
                <a:cs typeface="Courier New"/>
              </a:rPr>
              <a:t> </a:t>
            </a:r>
            <a:r>
              <a:rPr sz="2000" dirty="0">
                <a:latin typeface="Courier New"/>
                <a:cs typeface="Courier New"/>
              </a:rPr>
              <a:t>die</a:t>
            </a:r>
            <a:r>
              <a:rPr sz="2000" spc="-30" dirty="0">
                <a:latin typeface="Courier New"/>
                <a:cs typeface="Courier New"/>
              </a:rPr>
              <a:t> </a:t>
            </a:r>
            <a:r>
              <a:rPr sz="2000" spc="-10" dirty="0">
                <a:latin typeface="Courier New"/>
                <a:cs typeface="Courier New"/>
              </a:rPr>
              <a:t>Abschiebung </a:t>
            </a:r>
            <a:r>
              <a:rPr sz="2000" dirty="0">
                <a:latin typeface="Courier New"/>
                <a:cs typeface="Courier New"/>
              </a:rPr>
              <a:t>warten“</a:t>
            </a:r>
            <a:r>
              <a:rPr sz="2000" spc="-35" dirty="0">
                <a:latin typeface="Courier New"/>
                <a:cs typeface="Courier New"/>
              </a:rPr>
              <a:t> </a:t>
            </a:r>
            <a:r>
              <a:rPr lang="it-IT" sz="2000" spc="-35" dirty="0" smtClean="0">
                <a:latin typeface="Courier New"/>
                <a:cs typeface="Courier New"/>
              </a:rPr>
              <a:t>[</a:t>
            </a:r>
            <a:r>
              <a:rPr lang="en-GB" sz="2000" spc="-35" dirty="0" smtClean="0">
                <a:latin typeface="Courier New"/>
                <a:cs typeface="Courier New"/>
              </a:rPr>
              <a:t>Awaiting deportation with dignity</a:t>
            </a:r>
            <a:r>
              <a:rPr lang="it-IT" sz="2000" spc="-35" dirty="0" smtClean="0">
                <a:latin typeface="Courier New"/>
                <a:cs typeface="Courier New"/>
              </a:rPr>
              <a:t>] </a:t>
            </a:r>
            <a:r>
              <a:rPr sz="2000" spc="-10" dirty="0" smtClean="0">
                <a:latin typeface="Courier New"/>
                <a:cs typeface="Courier New"/>
              </a:rPr>
              <a:t>(2014</a:t>
            </a:r>
            <a:r>
              <a:rPr sz="2000" spc="-10" dirty="0">
                <a:latin typeface="Courier New"/>
                <a:cs typeface="Courier New"/>
              </a:rPr>
              <a:t>)</a:t>
            </a:r>
            <a:endParaRPr sz="2000" dirty="0">
              <a:latin typeface="Courier New"/>
              <a:cs typeface="Courier New"/>
            </a:endParaRPr>
          </a:p>
        </p:txBody>
      </p:sp>
      <p:pic>
        <p:nvPicPr>
          <p:cNvPr id="4" name="object 4"/>
          <p:cNvPicPr/>
          <p:nvPr/>
        </p:nvPicPr>
        <p:blipFill>
          <a:blip r:embed="rId2" cstate="print"/>
          <a:stretch>
            <a:fillRect/>
          </a:stretch>
        </p:blipFill>
        <p:spPr>
          <a:xfrm>
            <a:off x="2611747" y="672517"/>
            <a:ext cx="3668160" cy="5470202"/>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82038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8408035" cy="6350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Arash</a:t>
            </a:r>
            <a:r>
              <a:rPr sz="2000" spc="-35" dirty="0">
                <a:latin typeface="Courier New"/>
                <a:cs typeface="Courier New"/>
              </a:rPr>
              <a:t> </a:t>
            </a:r>
            <a:r>
              <a:rPr sz="2000" dirty="0">
                <a:latin typeface="Courier New"/>
                <a:cs typeface="Courier New"/>
              </a:rPr>
              <a:t>Abizadehs</a:t>
            </a:r>
            <a:r>
              <a:rPr sz="2000" spc="-35" dirty="0">
                <a:latin typeface="Courier New"/>
                <a:cs typeface="Courier New"/>
              </a:rPr>
              <a:t> </a:t>
            </a:r>
            <a:r>
              <a:rPr sz="2000" dirty="0">
                <a:latin typeface="Courier New"/>
                <a:cs typeface="Courier New"/>
              </a:rPr>
              <a:t>„Democratic</a:t>
            </a:r>
            <a:r>
              <a:rPr sz="2000" spc="-30" dirty="0">
                <a:latin typeface="Courier New"/>
                <a:cs typeface="Courier New"/>
              </a:rPr>
              <a:t> </a:t>
            </a:r>
            <a:r>
              <a:rPr sz="2000" dirty="0">
                <a:latin typeface="Courier New"/>
                <a:cs typeface="Courier New"/>
              </a:rPr>
              <a:t>Theory</a:t>
            </a:r>
            <a:r>
              <a:rPr sz="2000" spc="-35" dirty="0">
                <a:latin typeface="Courier New"/>
                <a:cs typeface="Courier New"/>
              </a:rPr>
              <a:t> </a:t>
            </a:r>
            <a:r>
              <a:rPr sz="2000" dirty="0">
                <a:latin typeface="Courier New"/>
                <a:cs typeface="Courier New"/>
              </a:rPr>
              <a:t>and</a:t>
            </a:r>
            <a:r>
              <a:rPr sz="2000" spc="-35" dirty="0">
                <a:latin typeface="Courier New"/>
                <a:cs typeface="Courier New"/>
              </a:rPr>
              <a:t> </a:t>
            </a:r>
            <a:r>
              <a:rPr sz="2000" dirty="0">
                <a:latin typeface="Courier New"/>
                <a:cs typeface="Courier New"/>
              </a:rPr>
              <a:t>Border</a:t>
            </a:r>
            <a:r>
              <a:rPr sz="2000" spc="-30" dirty="0">
                <a:latin typeface="Courier New"/>
                <a:cs typeface="Courier New"/>
              </a:rPr>
              <a:t> </a:t>
            </a:r>
            <a:r>
              <a:rPr sz="2000" spc="-10" dirty="0">
                <a:latin typeface="Courier New"/>
                <a:cs typeface="Courier New"/>
              </a:rPr>
              <a:t>Coercion“ (2008)</a:t>
            </a:r>
            <a:endParaRPr sz="2000">
              <a:latin typeface="Courier New"/>
              <a:cs typeface="Courier New"/>
            </a:endParaRPr>
          </a:p>
        </p:txBody>
      </p:sp>
      <p:pic>
        <p:nvPicPr>
          <p:cNvPr id="4" name="object 4"/>
          <p:cNvPicPr/>
          <p:nvPr/>
        </p:nvPicPr>
        <p:blipFill>
          <a:blip r:embed="rId2" cstate="print"/>
          <a:stretch>
            <a:fillRect/>
          </a:stretch>
        </p:blipFill>
        <p:spPr>
          <a:xfrm>
            <a:off x="3100322" y="753222"/>
            <a:ext cx="3079319" cy="5278831"/>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4642296"/>
          </a:xfrm>
          <a:prstGeom prst="rect">
            <a:avLst/>
          </a:prstGeom>
        </p:spPr>
        <p:txBody>
          <a:bodyPr vert="horz" wrap="square" lIns="0" tIns="12700" rIns="0" bIns="0" rtlCol="0">
            <a:spAutoFit/>
          </a:bodyPr>
          <a:lstStyle/>
          <a:p>
            <a:pPr marL="12700" marR="5080">
              <a:lnSpc>
                <a:spcPct val="100000"/>
              </a:lnSpc>
              <a:spcBef>
                <a:spcPts val="100"/>
              </a:spcBef>
            </a:pPr>
            <a:r>
              <a:rPr sz="2000" dirty="0" smtClean="0">
                <a:latin typeface="Courier New"/>
                <a:cs typeface="Courier New"/>
              </a:rPr>
              <a:t>„</a:t>
            </a:r>
            <a:r>
              <a:rPr lang="en-US" sz="2000" dirty="0" smtClean="0">
                <a:latin typeface="Courier New"/>
                <a:cs typeface="Courier New"/>
              </a:rPr>
              <a:t> Insofar as borders are politically and coercively enforced, the democratic principle of legitimacy demands that the laws by which they are enforced result from a political process in which those subjected to border laws have the right to democratic participation. Since border laws regulate immigration and citizenship, subjecting both citizens and non-citizens to the exercise of state power, both citizens and non-citizens should have the right to democratic participation in determining these laws. [...] To be democratically legitimate, regimes of border control must be democratically determined by all those who are subjected to them</a:t>
            </a:r>
            <a:r>
              <a:rPr sz="2000" spc="-10" dirty="0" smtClean="0">
                <a:latin typeface="Courier New"/>
                <a:cs typeface="Courier New"/>
              </a:rPr>
              <a:t>.“</a:t>
            </a:r>
            <a:endParaRPr sz="2000" dirty="0">
              <a:latin typeface="Courier New"/>
              <a:cs typeface="Courier New"/>
            </a:endParaRPr>
          </a:p>
          <a:p>
            <a:pPr>
              <a:lnSpc>
                <a:spcPct val="100000"/>
              </a:lnSpc>
              <a:spcBef>
                <a:spcPts val="130"/>
              </a:spcBef>
            </a:pPr>
            <a:endParaRPr sz="2000" dirty="0">
              <a:latin typeface="Courier New"/>
              <a:cs typeface="Courier New"/>
            </a:endParaRPr>
          </a:p>
          <a:p>
            <a:pPr marL="12700" marR="5080">
              <a:lnSpc>
                <a:spcPct val="100000"/>
              </a:lnSpc>
              <a:spcBef>
                <a:spcPts val="5"/>
              </a:spcBef>
            </a:pPr>
            <a:r>
              <a:rPr lang="en-US" sz="2000" dirty="0" err="1" smtClean="0">
                <a:latin typeface="Courier New"/>
                <a:cs typeface="Courier New"/>
              </a:rPr>
              <a:t>Arash</a:t>
            </a:r>
            <a:r>
              <a:rPr lang="en-US" sz="2000" spc="-50" dirty="0" smtClean="0">
                <a:latin typeface="Courier New"/>
                <a:cs typeface="Courier New"/>
              </a:rPr>
              <a:t> </a:t>
            </a:r>
            <a:r>
              <a:rPr lang="en-US" sz="2000" dirty="0" err="1" smtClean="0">
                <a:latin typeface="Courier New"/>
                <a:cs typeface="Courier New"/>
              </a:rPr>
              <a:t>Abizadeh</a:t>
            </a:r>
            <a:r>
              <a:rPr lang="en-US" sz="2000" dirty="0" smtClean="0">
                <a:latin typeface="Courier New"/>
                <a:cs typeface="Courier New"/>
              </a:rPr>
              <a:t>,„Democratic Theory and Border Coercion: No Right to Unilaterally Control Your Own Borders “, p.</a:t>
            </a:r>
            <a:r>
              <a:rPr sz="2000" spc="-45" dirty="0" smtClean="0">
                <a:latin typeface="Courier New"/>
                <a:cs typeface="Courier New"/>
              </a:rPr>
              <a:t> </a:t>
            </a:r>
            <a:r>
              <a:rPr sz="2000" spc="-25" dirty="0">
                <a:latin typeface="Courier New"/>
                <a:cs typeface="Courier New"/>
              </a:rPr>
              <a:t>21</a:t>
            </a:r>
            <a:endParaRPr sz="2000" dirty="0">
              <a:latin typeface="Courier New"/>
              <a:cs typeface="Courier New"/>
            </a:endParaRPr>
          </a:p>
        </p:txBody>
      </p:sp>
      <p:sp>
        <p:nvSpPr>
          <p:cNvPr id="3" name="object 3"/>
          <p:cNvSpPr txBox="1">
            <a:spLocks noGrp="1"/>
          </p:cNvSpPr>
          <p:nvPr>
            <p:ph type="title"/>
          </p:nvPr>
        </p:nvSpPr>
        <p:spPr>
          <a:xfrm>
            <a:off x="254340" y="218264"/>
            <a:ext cx="84324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82038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
        <p:nvSpPr>
          <p:cNvPr id="3" name="object 3"/>
          <p:cNvSpPr txBox="1"/>
          <p:nvPr/>
        </p:nvSpPr>
        <p:spPr>
          <a:xfrm>
            <a:off x="241640" y="6182867"/>
            <a:ext cx="68834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Ayelet</a:t>
            </a:r>
            <a:r>
              <a:rPr sz="2000" spc="-35" dirty="0">
                <a:latin typeface="Courier New"/>
                <a:cs typeface="Courier New"/>
              </a:rPr>
              <a:t> </a:t>
            </a:r>
            <a:r>
              <a:rPr sz="2000" dirty="0">
                <a:latin typeface="Courier New"/>
                <a:cs typeface="Courier New"/>
              </a:rPr>
              <a:t>Shachars</a:t>
            </a:r>
            <a:r>
              <a:rPr sz="2000" spc="-35" dirty="0">
                <a:latin typeface="Courier New"/>
                <a:cs typeface="Courier New"/>
              </a:rPr>
              <a:t> </a:t>
            </a:r>
            <a:r>
              <a:rPr sz="2000" i="1" dirty="0">
                <a:latin typeface="Courier New"/>
                <a:cs typeface="Courier New"/>
              </a:rPr>
              <a:t>The</a:t>
            </a:r>
            <a:r>
              <a:rPr sz="2000" i="1" spc="-35" dirty="0">
                <a:latin typeface="Courier New"/>
                <a:cs typeface="Courier New"/>
              </a:rPr>
              <a:t> </a:t>
            </a:r>
            <a:r>
              <a:rPr sz="2000" i="1" dirty="0">
                <a:latin typeface="Courier New"/>
                <a:cs typeface="Courier New"/>
              </a:rPr>
              <a:t>Birthright</a:t>
            </a:r>
            <a:r>
              <a:rPr sz="2000" i="1" spc="-35" dirty="0">
                <a:latin typeface="Courier New"/>
                <a:cs typeface="Courier New"/>
              </a:rPr>
              <a:t> </a:t>
            </a:r>
            <a:r>
              <a:rPr sz="2000" i="1" dirty="0">
                <a:latin typeface="Courier New"/>
                <a:cs typeface="Courier New"/>
              </a:rPr>
              <a:t>Lottery</a:t>
            </a:r>
            <a:r>
              <a:rPr sz="2000" i="1" spc="-30" dirty="0">
                <a:latin typeface="Courier New"/>
                <a:cs typeface="Courier New"/>
              </a:rPr>
              <a:t> </a:t>
            </a:r>
            <a:r>
              <a:rPr sz="2000" spc="-10" dirty="0">
                <a:latin typeface="Courier New"/>
                <a:cs typeface="Courier New"/>
              </a:rPr>
              <a:t>(2009)</a:t>
            </a:r>
            <a:endParaRPr sz="2000">
              <a:latin typeface="Courier New"/>
              <a:cs typeface="Courier New"/>
            </a:endParaRPr>
          </a:p>
        </p:txBody>
      </p:sp>
      <p:pic>
        <p:nvPicPr>
          <p:cNvPr id="4" name="object 4"/>
          <p:cNvPicPr/>
          <p:nvPr/>
        </p:nvPicPr>
        <p:blipFill>
          <a:blip r:embed="rId2" cstate="print"/>
          <a:stretch>
            <a:fillRect/>
          </a:stretch>
        </p:blipFill>
        <p:spPr>
          <a:xfrm>
            <a:off x="2791039" y="689236"/>
            <a:ext cx="3561913" cy="5342868"/>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52070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„To</a:t>
            </a:r>
            <a:r>
              <a:rPr sz="2000" spc="-30" dirty="0">
                <a:latin typeface="Courier New"/>
                <a:cs typeface="Courier New"/>
              </a:rPr>
              <a:t> </a:t>
            </a:r>
            <a:r>
              <a:rPr sz="2000" dirty="0">
                <a:latin typeface="Courier New"/>
                <a:cs typeface="Courier New"/>
              </a:rPr>
              <a:t>squarely</a:t>
            </a:r>
            <a:r>
              <a:rPr sz="2000" spc="-30" dirty="0">
                <a:latin typeface="Courier New"/>
                <a:cs typeface="Courier New"/>
              </a:rPr>
              <a:t> </a:t>
            </a:r>
            <a:r>
              <a:rPr sz="2000" dirty="0">
                <a:latin typeface="Courier New"/>
                <a:cs typeface="Courier New"/>
              </a:rPr>
              <a:t>address</a:t>
            </a:r>
            <a:r>
              <a:rPr sz="2000" spc="-30" dirty="0">
                <a:latin typeface="Courier New"/>
                <a:cs typeface="Courier New"/>
              </a:rPr>
              <a:t> </a:t>
            </a:r>
            <a:r>
              <a:rPr sz="2000" dirty="0">
                <a:latin typeface="Courier New"/>
                <a:cs typeface="Courier New"/>
              </a:rPr>
              <a:t>this</a:t>
            </a:r>
            <a:r>
              <a:rPr sz="2000" spc="-25" dirty="0">
                <a:latin typeface="Courier New"/>
                <a:cs typeface="Courier New"/>
              </a:rPr>
              <a:t> </a:t>
            </a:r>
            <a:r>
              <a:rPr sz="2000" dirty="0">
                <a:latin typeface="Courier New"/>
                <a:cs typeface="Courier New"/>
              </a:rPr>
              <a:t>concern,</a:t>
            </a:r>
            <a:r>
              <a:rPr sz="2000" spc="-30" dirty="0">
                <a:latin typeface="Courier New"/>
                <a:cs typeface="Courier New"/>
              </a:rPr>
              <a:t> </a:t>
            </a:r>
            <a:r>
              <a:rPr sz="2000" dirty="0">
                <a:latin typeface="Courier New"/>
                <a:cs typeface="Courier New"/>
              </a:rPr>
              <a:t>and</a:t>
            </a:r>
            <a:r>
              <a:rPr sz="2000" spc="-30" dirty="0">
                <a:latin typeface="Courier New"/>
                <a:cs typeface="Courier New"/>
              </a:rPr>
              <a:t> </a:t>
            </a:r>
            <a:r>
              <a:rPr sz="2000" dirty="0">
                <a:latin typeface="Courier New"/>
                <a:cs typeface="Courier New"/>
              </a:rPr>
              <a:t>without</a:t>
            </a:r>
            <a:r>
              <a:rPr sz="2000" spc="-25" dirty="0">
                <a:latin typeface="Courier New"/>
                <a:cs typeface="Courier New"/>
              </a:rPr>
              <a:t> </a:t>
            </a:r>
            <a:r>
              <a:rPr sz="2000" spc="-10" dirty="0">
                <a:latin typeface="Courier New"/>
                <a:cs typeface="Courier New"/>
              </a:rPr>
              <a:t>resorting </a:t>
            </a:r>
            <a:r>
              <a:rPr sz="2000" dirty="0">
                <a:latin typeface="Courier New"/>
                <a:cs typeface="Courier New"/>
              </a:rPr>
              <a:t>to</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options</a:t>
            </a:r>
            <a:r>
              <a:rPr sz="2000" spc="-30"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either</a:t>
            </a:r>
            <a:r>
              <a:rPr sz="2000" spc="-30" dirty="0">
                <a:latin typeface="Courier New"/>
                <a:cs typeface="Courier New"/>
              </a:rPr>
              <a:t> </a:t>
            </a:r>
            <a:r>
              <a:rPr sz="2000" dirty="0">
                <a:latin typeface="Courier New"/>
                <a:cs typeface="Courier New"/>
              </a:rPr>
              <a:t>erasing</a:t>
            </a:r>
            <a:r>
              <a:rPr sz="2000" spc="-25" dirty="0">
                <a:latin typeface="Courier New"/>
                <a:cs typeface="Courier New"/>
              </a:rPr>
              <a:t> </a:t>
            </a:r>
            <a:r>
              <a:rPr sz="2000" dirty="0">
                <a:latin typeface="Courier New"/>
                <a:cs typeface="Courier New"/>
              </a:rPr>
              <a:t>borders</a:t>
            </a:r>
            <a:r>
              <a:rPr sz="2000" spc="-30" dirty="0">
                <a:latin typeface="Courier New"/>
                <a:cs typeface="Courier New"/>
              </a:rPr>
              <a:t> </a:t>
            </a:r>
            <a:r>
              <a:rPr sz="2000" dirty="0">
                <a:latin typeface="Courier New"/>
                <a:cs typeface="Courier New"/>
              </a:rPr>
              <a:t>altogether</a:t>
            </a:r>
            <a:r>
              <a:rPr sz="2000" spc="-25" dirty="0">
                <a:latin typeface="Courier New"/>
                <a:cs typeface="Courier New"/>
              </a:rPr>
              <a:t> or </a:t>
            </a:r>
            <a:r>
              <a:rPr sz="2000" dirty="0">
                <a:latin typeface="Courier New"/>
                <a:cs typeface="Courier New"/>
              </a:rPr>
              <a:t>ballooning</a:t>
            </a:r>
            <a:r>
              <a:rPr sz="2000" spc="-35" dirty="0">
                <a:latin typeface="Courier New"/>
                <a:cs typeface="Courier New"/>
              </a:rPr>
              <a:t> </a:t>
            </a:r>
            <a:r>
              <a:rPr sz="2000" dirty="0">
                <a:latin typeface="Courier New"/>
                <a:cs typeface="Courier New"/>
              </a:rPr>
              <a:t>membership</a:t>
            </a:r>
            <a:r>
              <a:rPr sz="2000" spc="-35" dirty="0">
                <a:latin typeface="Courier New"/>
                <a:cs typeface="Courier New"/>
              </a:rPr>
              <a:t> </a:t>
            </a:r>
            <a:r>
              <a:rPr sz="2000" dirty="0">
                <a:latin typeface="Courier New"/>
                <a:cs typeface="Courier New"/>
              </a:rPr>
              <a:t>to</a:t>
            </a:r>
            <a:r>
              <a:rPr sz="2000" spc="-35" dirty="0">
                <a:latin typeface="Courier New"/>
                <a:cs typeface="Courier New"/>
              </a:rPr>
              <a:t> </a:t>
            </a:r>
            <a:r>
              <a:rPr sz="2000" dirty="0">
                <a:latin typeface="Courier New"/>
                <a:cs typeface="Courier New"/>
              </a:rPr>
              <a:t>encompass</a:t>
            </a:r>
            <a:r>
              <a:rPr sz="2000" spc="-35" dirty="0">
                <a:latin typeface="Courier New"/>
                <a:cs typeface="Courier New"/>
              </a:rPr>
              <a:t> </a:t>
            </a:r>
            <a:r>
              <a:rPr sz="2000" dirty="0">
                <a:latin typeface="Courier New"/>
                <a:cs typeface="Courier New"/>
              </a:rPr>
              <a:t>the</a:t>
            </a:r>
            <a:r>
              <a:rPr sz="2000" spc="-30" dirty="0">
                <a:latin typeface="Courier New"/>
                <a:cs typeface="Courier New"/>
              </a:rPr>
              <a:t> </a:t>
            </a:r>
            <a:r>
              <a:rPr sz="2000" spc="-10" dirty="0">
                <a:latin typeface="Courier New"/>
                <a:cs typeface="Courier New"/>
              </a:rPr>
              <a:t>world </a:t>
            </a:r>
            <a:r>
              <a:rPr sz="2000" i="1" dirty="0">
                <a:latin typeface="Courier New"/>
                <a:cs typeface="Courier New"/>
              </a:rPr>
              <a:t>simplicitier</a:t>
            </a:r>
            <a:r>
              <a:rPr sz="2000" dirty="0">
                <a:latin typeface="Courier New"/>
                <a:cs typeface="Courier New"/>
              </a:rPr>
              <a:t>,</a:t>
            </a:r>
            <a:r>
              <a:rPr sz="2000" spc="-30" dirty="0">
                <a:latin typeface="Courier New"/>
                <a:cs typeface="Courier New"/>
              </a:rPr>
              <a:t> </a:t>
            </a:r>
            <a:r>
              <a:rPr sz="2000" dirty="0">
                <a:latin typeface="Courier New"/>
                <a:cs typeface="Courier New"/>
              </a:rPr>
              <a:t>it</a:t>
            </a:r>
            <a:r>
              <a:rPr sz="2000" spc="-30" dirty="0">
                <a:latin typeface="Courier New"/>
                <a:cs typeface="Courier New"/>
              </a:rPr>
              <a:t> </a:t>
            </a:r>
            <a:r>
              <a:rPr sz="2000" dirty="0">
                <a:latin typeface="Courier New"/>
                <a:cs typeface="Courier New"/>
              </a:rPr>
              <a:t>might</a:t>
            </a:r>
            <a:r>
              <a:rPr sz="2000" spc="-30" dirty="0">
                <a:latin typeface="Courier New"/>
                <a:cs typeface="Courier New"/>
              </a:rPr>
              <a:t> </a:t>
            </a:r>
            <a:r>
              <a:rPr sz="2000" dirty="0">
                <a:latin typeface="Courier New"/>
                <a:cs typeface="Courier New"/>
              </a:rPr>
              <a:t>be</a:t>
            </a:r>
            <a:r>
              <a:rPr sz="2000" spc="-30" dirty="0">
                <a:latin typeface="Courier New"/>
                <a:cs typeface="Courier New"/>
              </a:rPr>
              <a:t> </a:t>
            </a:r>
            <a:r>
              <a:rPr sz="2000" dirty="0">
                <a:latin typeface="Courier New"/>
                <a:cs typeface="Courier New"/>
              </a:rPr>
              <a:t>better</a:t>
            </a:r>
            <a:r>
              <a:rPr sz="2000" spc="-30" dirty="0">
                <a:latin typeface="Courier New"/>
                <a:cs typeface="Courier New"/>
              </a:rPr>
              <a:t> </a:t>
            </a:r>
            <a:r>
              <a:rPr sz="2000" dirty="0">
                <a:latin typeface="Courier New"/>
                <a:cs typeface="Courier New"/>
              </a:rPr>
              <a:t>to</a:t>
            </a:r>
            <a:r>
              <a:rPr sz="2000" spc="-30" dirty="0">
                <a:latin typeface="Courier New"/>
                <a:cs typeface="Courier New"/>
              </a:rPr>
              <a:t> </a:t>
            </a:r>
            <a:r>
              <a:rPr sz="2000" dirty="0">
                <a:latin typeface="Courier New"/>
                <a:cs typeface="Courier New"/>
              </a:rPr>
              <a:t>acknowledge</a:t>
            </a:r>
            <a:r>
              <a:rPr sz="2000" spc="-25" dirty="0">
                <a:latin typeface="Courier New"/>
                <a:cs typeface="Courier New"/>
              </a:rPr>
              <a:t> </a:t>
            </a:r>
            <a:r>
              <a:rPr sz="2000" spc="-20" dirty="0">
                <a:latin typeface="Courier New"/>
                <a:cs typeface="Courier New"/>
              </a:rPr>
              <a:t>(for </a:t>
            </a:r>
            <a:r>
              <a:rPr sz="2000" dirty="0">
                <a:latin typeface="Courier New"/>
                <a:cs typeface="Courier New"/>
              </a:rPr>
              <a:t>some,</a:t>
            </a:r>
            <a:r>
              <a:rPr sz="2000" spc="-30" dirty="0">
                <a:latin typeface="Courier New"/>
                <a:cs typeface="Courier New"/>
              </a:rPr>
              <a:t> </a:t>
            </a:r>
            <a:r>
              <a:rPr sz="2000" dirty="0">
                <a:latin typeface="Courier New"/>
                <a:cs typeface="Courier New"/>
              </a:rPr>
              <a:t>concede)</a:t>
            </a:r>
            <a:r>
              <a:rPr sz="2000" spc="-30" dirty="0">
                <a:latin typeface="Courier New"/>
                <a:cs typeface="Courier New"/>
              </a:rPr>
              <a:t> </a:t>
            </a:r>
            <a:r>
              <a:rPr sz="2000" dirty="0">
                <a:latin typeface="Courier New"/>
                <a:cs typeface="Courier New"/>
              </a:rPr>
              <a:t>the</a:t>
            </a:r>
            <a:r>
              <a:rPr sz="2000" spc="-30" dirty="0">
                <a:latin typeface="Courier New"/>
                <a:cs typeface="Courier New"/>
              </a:rPr>
              <a:t> </a:t>
            </a:r>
            <a:r>
              <a:rPr sz="2000" dirty="0">
                <a:latin typeface="Courier New"/>
                <a:cs typeface="Courier New"/>
              </a:rPr>
              <a:t>enormous</a:t>
            </a:r>
            <a:r>
              <a:rPr sz="2000" spc="-30" dirty="0">
                <a:latin typeface="Courier New"/>
                <a:cs typeface="Courier New"/>
              </a:rPr>
              <a:t> </a:t>
            </a:r>
            <a:r>
              <a:rPr sz="2000" dirty="0">
                <a:latin typeface="Courier New"/>
                <a:cs typeface="Courier New"/>
              </a:rPr>
              <a:t>social</a:t>
            </a:r>
            <a:r>
              <a:rPr sz="2000" spc="-30" dirty="0">
                <a:latin typeface="Courier New"/>
                <a:cs typeface="Courier New"/>
              </a:rPr>
              <a:t> </a:t>
            </a:r>
            <a:r>
              <a:rPr sz="2000" dirty="0">
                <a:latin typeface="Courier New"/>
                <a:cs typeface="Courier New"/>
              </a:rPr>
              <a:t>advantages</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spc="-10" dirty="0">
                <a:latin typeface="Courier New"/>
                <a:cs typeface="Courier New"/>
              </a:rPr>
              <a:t>having </a:t>
            </a:r>
            <a:r>
              <a:rPr sz="2000" dirty="0">
                <a:latin typeface="Courier New"/>
                <a:cs typeface="Courier New"/>
              </a:rPr>
              <a:t>stable</a:t>
            </a:r>
            <a:r>
              <a:rPr sz="2000" spc="-35" dirty="0">
                <a:latin typeface="Courier New"/>
                <a:cs typeface="Courier New"/>
              </a:rPr>
              <a:t> </a:t>
            </a:r>
            <a:r>
              <a:rPr sz="2000" dirty="0">
                <a:latin typeface="Courier New"/>
                <a:cs typeface="Courier New"/>
              </a:rPr>
              <a:t>citizenship</a:t>
            </a:r>
            <a:r>
              <a:rPr sz="2000" spc="-35" dirty="0">
                <a:latin typeface="Courier New"/>
                <a:cs typeface="Courier New"/>
              </a:rPr>
              <a:t> </a:t>
            </a:r>
            <a:r>
              <a:rPr sz="2000" dirty="0">
                <a:latin typeface="Courier New"/>
                <a:cs typeface="Courier New"/>
              </a:rPr>
              <a:t>regimes.</a:t>
            </a:r>
            <a:r>
              <a:rPr sz="2000" spc="-35" dirty="0">
                <a:latin typeface="Courier New"/>
                <a:cs typeface="Courier New"/>
              </a:rPr>
              <a:t> </a:t>
            </a:r>
            <a:r>
              <a:rPr sz="2000" dirty="0">
                <a:latin typeface="Courier New"/>
                <a:cs typeface="Courier New"/>
              </a:rPr>
              <a:t>This</a:t>
            </a:r>
            <a:r>
              <a:rPr sz="2000" spc="-35" dirty="0">
                <a:latin typeface="Courier New"/>
                <a:cs typeface="Courier New"/>
              </a:rPr>
              <a:t> </a:t>
            </a:r>
            <a:r>
              <a:rPr sz="2000" dirty="0">
                <a:latin typeface="Courier New"/>
                <a:cs typeface="Courier New"/>
              </a:rPr>
              <a:t>still</a:t>
            </a:r>
            <a:r>
              <a:rPr sz="2000" spc="-35" dirty="0">
                <a:latin typeface="Courier New"/>
                <a:cs typeface="Courier New"/>
              </a:rPr>
              <a:t> </a:t>
            </a:r>
            <a:r>
              <a:rPr sz="2000" dirty="0">
                <a:latin typeface="Courier New"/>
                <a:cs typeface="Courier New"/>
              </a:rPr>
              <a:t>doesn’t</a:t>
            </a:r>
            <a:r>
              <a:rPr sz="2000" spc="-30" dirty="0">
                <a:latin typeface="Courier New"/>
                <a:cs typeface="Courier New"/>
              </a:rPr>
              <a:t> </a:t>
            </a:r>
            <a:r>
              <a:rPr sz="2000" spc="-10" dirty="0">
                <a:latin typeface="Courier New"/>
                <a:cs typeface="Courier New"/>
              </a:rPr>
              <a:t>address </a:t>
            </a:r>
            <a:r>
              <a:rPr sz="2000" dirty="0">
                <a:latin typeface="Courier New"/>
                <a:cs typeface="Courier New"/>
              </a:rPr>
              <a:t>the</a:t>
            </a:r>
            <a:r>
              <a:rPr sz="2000" spc="-40" dirty="0">
                <a:latin typeface="Courier New"/>
                <a:cs typeface="Courier New"/>
              </a:rPr>
              <a:t> </a:t>
            </a:r>
            <a:r>
              <a:rPr sz="2000" dirty="0">
                <a:latin typeface="Courier New"/>
                <a:cs typeface="Courier New"/>
              </a:rPr>
              <a:t>problem</a:t>
            </a:r>
            <a:r>
              <a:rPr sz="2000" spc="-40" dirty="0">
                <a:latin typeface="Courier New"/>
                <a:cs typeface="Courier New"/>
              </a:rPr>
              <a:t> </a:t>
            </a:r>
            <a:r>
              <a:rPr sz="2000" dirty="0">
                <a:latin typeface="Courier New"/>
                <a:cs typeface="Courier New"/>
              </a:rPr>
              <a:t>of</a:t>
            </a:r>
            <a:r>
              <a:rPr sz="2000" spc="-40" dirty="0">
                <a:latin typeface="Courier New"/>
                <a:cs typeface="Courier New"/>
              </a:rPr>
              <a:t> </a:t>
            </a:r>
            <a:r>
              <a:rPr sz="2000" dirty="0">
                <a:latin typeface="Courier New"/>
                <a:cs typeface="Courier New"/>
              </a:rPr>
              <a:t>unburdened</a:t>
            </a:r>
            <a:r>
              <a:rPr sz="2000" spc="-40" dirty="0">
                <a:latin typeface="Courier New"/>
                <a:cs typeface="Courier New"/>
              </a:rPr>
              <a:t> </a:t>
            </a:r>
            <a:r>
              <a:rPr sz="2000" dirty="0">
                <a:latin typeface="Courier New"/>
                <a:cs typeface="Courier New"/>
              </a:rPr>
              <a:t>intergenerational</a:t>
            </a:r>
            <a:r>
              <a:rPr sz="2000" spc="-35" dirty="0">
                <a:latin typeface="Courier New"/>
                <a:cs typeface="Courier New"/>
              </a:rPr>
              <a:t> </a:t>
            </a:r>
            <a:r>
              <a:rPr sz="2000" spc="-10" dirty="0">
                <a:latin typeface="Courier New"/>
                <a:cs typeface="Courier New"/>
              </a:rPr>
              <a:t>transmissions </a:t>
            </a:r>
            <a:r>
              <a:rPr sz="2000" dirty="0">
                <a:latin typeface="Courier New"/>
                <a:cs typeface="Courier New"/>
              </a:rPr>
              <a:t>of</a:t>
            </a:r>
            <a:r>
              <a:rPr sz="2000" spc="-25" dirty="0">
                <a:latin typeface="Courier New"/>
                <a:cs typeface="Courier New"/>
              </a:rPr>
              <a:t> </a:t>
            </a:r>
            <a:r>
              <a:rPr sz="2000" dirty="0">
                <a:latin typeface="Courier New"/>
                <a:cs typeface="Courier New"/>
              </a:rPr>
              <a:t>membership,</a:t>
            </a:r>
            <a:r>
              <a:rPr sz="2000" spc="-25" dirty="0">
                <a:latin typeface="Courier New"/>
                <a:cs typeface="Courier New"/>
              </a:rPr>
              <a:t> </a:t>
            </a:r>
            <a:r>
              <a:rPr sz="2000" dirty="0">
                <a:latin typeface="Courier New"/>
                <a:cs typeface="Courier New"/>
              </a:rPr>
              <a:t>which</a:t>
            </a:r>
            <a:r>
              <a:rPr sz="2000" spc="-25" dirty="0">
                <a:latin typeface="Courier New"/>
                <a:cs typeface="Courier New"/>
              </a:rPr>
              <a:t> </a:t>
            </a:r>
            <a:r>
              <a:rPr sz="2000" dirty="0">
                <a:latin typeface="Courier New"/>
                <a:cs typeface="Courier New"/>
              </a:rPr>
              <a:t>grant</a:t>
            </a:r>
            <a:r>
              <a:rPr sz="2000" spc="-25" dirty="0">
                <a:latin typeface="Courier New"/>
                <a:cs typeface="Courier New"/>
              </a:rPr>
              <a:t> </a:t>
            </a:r>
            <a:r>
              <a:rPr sz="2000" dirty="0">
                <a:latin typeface="Courier New"/>
                <a:cs typeface="Courier New"/>
              </a:rPr>
              <a:t>a</a:t>
            </a:r>
            <a:r>
              <a:rPr sz="2000" spc="-25" dirty="0">
                <a:latin typeface="Courier New"/>
                <a:cs typeface="Courier New"/>
              </a:rPr>
              <a:t> </a:t>
            </a:r>
            <a:r>
              <a:rPr sz="2000" dirty="0">
                <a:latin typeface="Courier New"/>
                <a:cs typeface="Courier New"/>
              </a:rPr>
              <a:t>world</a:t>
            </a:r>
            <a:r>
              <a:rPr sz="2000" spc="-25"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opportunity</a:t>
            </a:r>
            <a:r>
              <a:rPr sz="2000" spc="-25" dirty="0">
                <a:latin typeface="Courier New"/>
                <a:cs typeface="Courier New"/>
              </a:rPr>
              <a:t> </a:t>
            </a:r>
            <a:r>
              <a:rPr sz="2000" dirty="0">
                <a:latin typeface="Courier New"/>
                <a:cs typeface="Courier New"/>
              </a:rPr>
              <a:t>to</a:t>
            </a:r>
            <a:r>
              <a:rPr sz="2000" spc="-20" dirty="0">
                <a:latin typeface="Courier New"/>
                <a:cs typeface="Courier New"/>
              </a:rPr>
              <a:t> some </a:t>
            </a:r>
            <a:r>
              <a:rPr sz="2000" dirty="0">
                <a:latin typeface="Courier New"/>
                <a:cs typeface="Courier New"/>
              </a:rPr>
              <a:t>but</a:t>
            </a:r>
            <a:r>
              <a:rPr sz="2000" spc="-25" dirty="0">
                <a:latin typeface="Courier New"/>
                <a:cs typeface="Courier New"/>
              </a:rPr>
              <a:t> </a:t>
            </a:r>
            <a:r>
              <a:rPr sz="2000" dirty="0">
                <a:latin typeface="Courier New"/>
                <a:cs typeface="Courier New"/>
              </a:rPr>
              <a:t>denies</a:t>
            </a:r>
            <a:r>
              <a:rPr sz="2000" spc="-25" dirty="0">
                <a:latin typeface="Courier New"/>
                <a:cs typeface="Courier New"/>
              </a:rPr>
              <a:t> </a:t>
            </a:r>
            <a:r>
              <a:rPr sz="2000" dirty="0">
                <a:latin typeface="Courier New"/>
                <a:cs typeface="Courier New"/>
              </a:rPr>
              <a:t>it</a:t>
            </a:r>
            <a:r>
              <a:rPr sz="2000" spc="-25" dirty="0">
                <a:latin typeface="Courier New"/>
                <a:cs typeface="Courier New"/>
              </a:rPr>
              <a:t> </a:t>
            </a:r>
            <a:r>
              <a:rPr sz="2000" dirty="0">
                <a:latin typeface="Courier New"/>
                <a:cs typeface="Courier New"/>
              </a:rPr>
              <a:t>to</a:t>
            </a:r>
            <a:r>
              <a:rPr sz="2000" spc="-25" dirty="0">
                <a:latin typeface="Courier New"/>
                <a:cs typeface="Courier New"/>
              </a:rPr>
              <a:t> </a:t>
            </a:r>
            <a:r>
              <a:rPr sz="2000" dirty="0">
                <a:latin typeface="Courier New"/>
                <a:cs typeface="Courier New"/>
              </a:rPr>
              <a:t>others.</a:t>
            </a:r>
            <a:r>
              <a:rPr sz="2000" spc="-25" dirty="0">
                <a:latin typeface="Courier New"/>
                <a:cs typeface="Courier New"/>
              </a:rPr>
              <a:t> </a:t>
            </a:r>
            <a:r>
              <a:rPr sz="2000" dirty="0">
                <a:latin typeface="Courier New"/>
                <a:cs typeface="Courier New"/>
              </a:rPr>
              <a:t>What</a:t>
            </a:r>
            <a:r>
              <a:rPr sz="2000" spc="-25" dirty="0">
                <a:latin typeface="Courier New"/>
                <a:cs typeface="Courier New"/>
              </a:rPr>
              <a:t> </a:t>
            </a:r>
            <a:r>
              <a:rPr sz="2000" dirty="0">
                <a:latin typeface="Courier New"/>
                <a:cs typeface="Courier New"/>
              </a:rPr>
              <a:t>is</a:t>
            </a:r>
            <a:r>
              <a:rPr sz="2000" spc="-25" dirty="0">
                <a:latin typeface="Courier New"/>
                <a:cs typeface="Courier New"/>
              </a:rPr>
              <a:t> </a:t>
            </a:r>
            <a:r>
              <a:rPr sz="2000" dirty="0">
                <a:latin typeface="Courier New"/>
                <a:cs typeface="Courier New"/>
              </a:rPr>
              <a:t>missing,</a:t>
            </a:r>
            <a:r>
              <a:rPr sz="2000" spc="-25" dirty="0">
                <a:latin typeface="Courier New"/>
                <a:cs typeface="Courier New"/>
              </a:rPr>
              <a:t> </a:t>
            </a:r>
            <a:r>
              <a:rPr sz="2000" dirty="0">
                <a:latin typeface="Courier New"/>
                <a:cs typeface="Courier New"/>
              </a:rPr>
              <a:t>therefore,</a:t>
            </a:r>
            <a:r>
              <a:rPr sz="2000" spc="-20" dirty="0">
                <a:latin typeface="Courier New"/>
                <a:cs typeface="Courier New"/>
              </a:rPr>
              <a:t> </a:t>
            </a:r>
            <a:r>
              <a:rPr sz="2000" spc="-25" dirty="0">
                <a:latin typeface="Courier New"/>
                <a:cs typeface="Courier New"/>
              </a:rPr>
              <a:t>is </a:t>
            </a:r>
            <a:r>
              <a:rPr sz="2000" dirty="0">
                <a:latin typeface="Courier New"/>
                <a:cs typeface="Courier New"/>
              </a:rPr>
              <a:t>an</a:t>
            </a:r>
            <a:r>
              <a:rPr sz="2000" spc="-25" dirty="0">
                <a:latin typeface="Courier New"/>
                <a:cs typeface="Courier New"/>
              </a:rPr>
              <a:t> </a:t>
            </a:r>
            <a:r>
              <a:rPr sz="2000" dirty="0">
                <a:latin typeface="Courier New"/>
                <a:cs typeface="Courier New"/>
              </a:rPr>
              <a:t>argument</a:t>
            </a:r>
            <a:r>
              <a:rPr sz="2000" spc="-25" dirty="0">
                <a:latin typeface="Courier New"/>
                <a:cs typeface="Courier New"/>
              </a:rPr>
              <a:t> </a:t>
            </a:r>
            <a:r>
              <a:rPr sz="2000" dirty="0">
                <a:latin typeface="Courier New"/>
                <a:cs typeface="Courier New"/>
              </a:rPr>
              <a:t>that</a:t>
            </a:r>
            <a:r>
              <a:rPr sz="2000" spc="-25" dirty="0">
                <a:latin typeface="Courier New"/>
                <a:cs typeface="Courier New"/>
              </a:rPr>
              <a:t> </a:t>
            </a:r>
            <a:r>
              <a:rPr sz="2000" dirty="0">
                <a:latin typeface="Courier New"/>
                <a:cs typeface="Courier New"/>
              </a:rPr>
              <a:t>maintains</a:t>
            </a:r>
            <a:r>
              <a:rPr sz="2000" spc="-25"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best</a:t>
            </a:r>
            <a:r>
              <a:rPr sz="2000" spc="-25"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bounded</a:t>
            </a:r>
            <a:r>
              <a:rPr sz="2000" spc="-20" dirty="0">
                <a:latin typeface="Courier New"/>
                <a:cs typeface="Courier New"/>
              </a:rPr>
              <a:t> </a:t>
            </a:r>
            <a:r>
              <a:rPr sz="2000" spc="-10" dirty="0">
                <a:latin typeface="Courier New"/>
                <a:cs typeface="Courier New"/>
              </a:rPr>
              <a:t>membership</a:t>
            </a:r>
            <a:endParaRPr sz="2000">
              <a:latin typeface="Courier New"/>
              <a:cs typeface="Courier New"/>
            </a:endParaRPr>
          </a:p>
          <a:p>
            <a:pPr marL="12700" marR="5080">
              <a:lnSpc>
                <a:spcPct val="100000"/>
              </a:lnSpc>
            </a:pPr>
            <a:r>
              <a:rPr sz="2000" dirty="0">
                <a:latin typeface="Courier New"/>
                <a:cs typeface="Courier New"/>
              </a:rPr>
              <a:t>—</a:t>
            </a:r>
            <a:r>
              <a:rPr sz="2000" spc="-40" dirty="0">
                <a:latin typeface="Courier New"/>
                <a:cs typeface="Courier New"/>
              </a:rPr>
              <a:t> </a:t>
            </a:r>
            <a:r>
              <a:rPr sz="2000" dirty="0">
                <a:latin typeface="Courier New"/>
                <a:cs typeface="Courier New"/>
              </a:rPr>
              <a:t>with</a:t>
            </a:r>
            <a:r>
              <a:rPr sz="2000" spc="-30" dirty="0">
                <a:latin typeface="Courier New"/>
                <a:cs typeface="Courier New"/>
              </a:rPr>
              <a:t> </a:t>
            </a:r>
            <a:r>
              <a:rPr sz="2000" dirty="0">
                <a:latin typeface="Courier New"/>
                <a:cs typeface="Courier New"/>
              </a:rPr>
              <a:t>its</a:t>
            </a:r>
            <a:r>
              <a:rPr sz="2000" spc="-30" dirty="0">
                <a:latin typeface="Courier New"/>
                <a:cs typeface="Courier New"/>
              </a:rPr>
              <a:t> </a:t>
            </a:r>
            <a:r>
              <a:rPr sz="2000" dirty="0">
                <a:latin typeface="Courier New"/>
                <a:cs typeface="Courier New"/>
              </a:rPr>
              <a:t>ability</a:t>
            </a:r>
            <a:r>
              <a:rPr sz="2000" spc="-25" dirty="0">
                <a:latin typeface="Courier New"/>
                <a:cs typeface="Courier New"/>
              </a:rPr>
              <a:t> </a:t>
            </a:r>
            <a:r>
              <a:rPr sz="2000" dirty="0">
                <a:latin typeface="Courier New"/>
                <a:cs typeface="Courier New"/>
              </a:rPr>
              <a:t>to</a:t>
            </a:r>
            <a:r>
              <a:rPr sz="2000" spc="-30" dirty="0">
                <a:latin typeface="Courier New"/>
                <a:cs typeface="Courier New"/>
              </a:rPr>
              <a:t> </a:t>
            </a:r>
            <a:r>
              <a:rPr sz="2000" dirty="0">
                <a:latin typeface="Courier New"/>
                <a:cs typeface="Courier New"/>
              </a:rPr>
              <a:t>promote</a:t>
            </a:r>
            <a:r>
              <a:rPr sz="2000" spc="-30" dirty="0">
                <a:latin typeface="Courier New"/>
                <a:cs typeface="Courier New"/>
              </a:rPr>
              <a:t> </a:t>
            </a:r>
            <a:r>
              <a:rPr sz="2000" dirty="0">
                <a:latin typeface="Courier New"/>
                <a:cs typeface="Courier New"/>
              </a:rPr>
              <a:t>internal</a:t>
            </a:r>
            <a:r>
              <a:rPr sz="2000" spc="-30" dirty="0">
                <a:latin typeface="Courier New"/>
                <a:cs typeface="Courier New"/>
              </a:rPr>
              <a:t> </a:t>
            </a:r>
            <a:r>
              <a:rPr sz="2000" dirty="0">
                <a:latin typeface="Courier New"/>
                <a:cs typeface="Courier New"/>
              </a:rPr>
              <a:t>redistribution</a:t>
            </a:r>
            <a:r>
              <a:rPr sz="2000" spc="-25" dirty="0">
                <a:latin typeface="Courier New"/>
                <a:cs typeface="Courier New"/>
              </a:rPr>
              <a:t> and </a:t>
            </a:r>
            <a:r>
              <a:rPr sz="2000" dirty="0">
                <a:latin typeface="Courier New"/>
                <a:cs typeface="Courier New"/>
              </a:rPr>
              <a:t>support</a:t>
            </a:r>
            <a:r>
              <a:rPr sz="2000" spc="-25" dirty="0">
                <a:latin typeface="Courier New"/>
                <a:cs typeface="Courier New"/>
              </a:rPr>
              <a:t> </a:t>
            </a:r>
            <a:r>
              <a:rPr sz="2000" spc="-10" dirty="0">
                <a:latin typeface="Courier New"/>
                <a:cs typeface="Courier New"/>
              </a:rPr>
              <a:t>co-</a:t>
            </a:r>
            <a:r>
              <a:rPr sz="2000" dirty="0">
                <a:latin typeface="Courier New"/>
                <a:cs typeface="Courier New"/>
              </a:rPr>
              <a:t>governance</a:t>
            </a:r>
            <a:r>
              <a:rPr sz="2000" spc="-20" dirty="0">
                <a:latin typeface="Courier New"/>
                <a:cs typeface="Courier New"/>
              </a:rPr>
              <a:t> </a:t>
            </a:r>
            <a:r>
              <a:rPr sz="2000" dirty="0">
                <a:latin typeface="Courier New"/>
                <a:cs typeface="Courier New"/>
              </a:rPr>
              <a:t>—</a:t>
            </a:r>
            <a:r>
              <a:rPr sz="2000" spc="-20" dirty="0">
                <a:latin typeface="Courier New"/>
                <a:cs typeface="Courier New"/>
              </a:rPr>
              <a:t> </a:t>
            </a:r>
            <a:r>
              <a:rPr sz="2000" dirty="0">
                <a:latin typeface="Courier New"/>
                <a:cs typeface="Courier New"/>
              </a:rPr>
              <a:t>while</a:t>
            </a:r>
            <a:r>
              <a:rPr sz="2000" spc="-20" dirty="0">
                <a:latin typeface="Courier New"/>
                <a:cs typeface="Courier New"/>
              </a:rPr>
              <a:t> </a:t>
            </a:r>
            <a:r>
              <a:rPr sz="2000" dirty="0">
                <a:latin typeface="Courier New"/>
                <a:cs typeface="Courier New"/>
              </a:rPr>
              <a:t>at</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same</a:t>
            </a:r>
            <a:r>
              <a:rPr sz="2000" spc="-20" dirty="0">
                <a:latin typeface="Courier New"/>
                <a:cs typeface="Courier New"/>
              </a:rPr>
              <a:t> time </a:t>
            </a:r>
            <a:r>
              <a:rPr sz="2000" dirty="0">
                <a:latin typeface="Courier New"/>
                <a:cs typeface="Courier New"/>
              </a:rPr>
              <a:t>confronting</a:t>
            </a:r>
            <a:r>
              <a:rPr sz="2000" spc="-35" dirty="0">
                <a:latin typeface="Courier New"/>
                <a:cs typeface="Courier New"/>
              </a:rPr>
              <a:t> </a:t>
            </a:r>
            <a:r>
              <a:rPr sz="2000" dirty="0">
                <a:latin typeface="Courier New"/>
                <a:cs typeface="Courier New"/>
              </a:rPr>
              <a:t>the</a:t>
            </a:r>
            <a:r>
              <a:rPr sz="2000" spc="-30" dirty="0">
                <a:latin typeface="Courier New"/>
                <a:cs typeface="Courier New"/>
              </a:rPr>
              <a:t> </a:t>
            </a:r>
            <a:r>
              <a:rPr sz="2000" dirty="0">
                <a:latin typeface="Courier New"/>
                <a:cs typeface="Courier New"/>
              </a:rPr>
              <a:t>dire</a:t>
            </a:r>
            <a:r>
              <a:rPr sz="2000" spc="-30" dirty="0">
                <a:latin typeface="Courier New"/>
                <a:cs typeface="Courier New"/>
              </a:rPr>
              <a:t> </a:t>
            </a:r>
            <a:r>
              <a:rPr sz="2000" dirty="0">
                <a:latin typeface="Courier New"/>
                <a:cs typeface="Courier New"/>
              </a:rPr>
              <a:t>global</a:t>
            </a:r>
            <a:r>
              <a:rPr sz="2000" spc="-35" dirty="0">
                <a:latin typeface="Courier New"/>
                <a:cs typeface="Courier New"/>
              </a:rPr>
              <a:t> </a:t>
            </a:r>
            <a:r>
              <a:rPr sz="2000" dirty="0">
                <a:latin typeface="Courier New"/>
                <a:cs typeface="Courier New"/>
              </a:rPr>
              <a:t>inequalities</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spc="-20" dirty="0">
                <a:latin typeface="Courier New"/>
                <a:cs typeface="Courier New"/>
              </a:rPr>
              <a:t>life </a:t>
            </a:r>
            <a:r>
              <a:rPr sz="2000" dirty="0">
                <a:latin typeface="Courier New"/>
                <a:cs typeface="Courier New"/>
              </a:rPr>
              <a:t>prospects</a:t>
            </a:r>
            <a:r>
              <a:rPr sz="2000" spc="-30" dirty="0">
                <a:latin typeface="Courier New"/>
                <a:cs typeface="Courier New"/>
              </a:rPr>
              <a:t> </a:t>
            </a:r>
            <a:r>
              <a:rPr sz="2000" dirty="0">
                <a:latin typeface="Courier New"/>
                <a:cs typeface="Courier New"/>
              </a:rPr>
              <a:t>that</a:t>
            </a:r>
            <a:r>
              <a:rPr sz="2000" spc="-25" dirty="0">
                <a:latin typeface="Courier New"/>
                <a:cs typeface="Courier New"/>
              </a:rPr>
              <a:t> </a:t>
            </a:r>
            <a:r>
              <a:rPr sz="2000" dirty="0">
                <a:latin typeface="Courier New"/>
                <a:cs typeface="Courier New"/>
              </a:rPr>
              <a:t>take</a:t>
            </a:r>
            <a:r>
              <a:rPr sz="2000" spc="-30" dirty="0">
                <a:latin typeface="Courier New"/>
                <a:cs typeface="Courier New"/>
              </a:rPr>
              <a:t> </a:t>
            </a:r>
            <a:r>
              <a:rPr sz="2000" dirty="0">
                <a:latin typeface="Courier New"/>
                <a:cs typeface="Courier New"/>
              </a:rPr>
              <a:t>cover</a:t>
            </a:r>
            <a:r>
              <a:rPr sz="2000" spc="-25" dirty="0">
                <a:latin typeface="Courier New"/>
                <a:cs typeface="Courier New"/>
              </a:rPr>
              <a:t> </a:t>
            </a:r>
            <a:r>
              <a:rPr sz="2000" dirty="0">
                <a:latin typeface="Courier New"/>
                <a:cs typeface="Courier New"/>
              </a:rPr>
              <a:t>behind</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naturalness</a:t>
            </a:r>
            <a:r>
              <a:rPr sz="2000" spc="-30" dirty="0">
                <a:latin typeface="Courier New"/>
                <a:cs typeface="Courier New"/>
              </a:rPr>
              <a:t> </a:t>
            </a:r>
            <a:r>
              <a:rPr sz="2000" dirty="0">
                <a:latin typeface="Courier New"/>
                <a:cs typeface="Courier New"/>
              </a:rPr>
              <a:t>of</a:t>
            </a:r>
            <a:r>
              <a:rPr sz="2000" spc="-25" dirty="0">
                <a:latin typeface="Courier New"/>
                <a:cs typeface="Courier New"/>
              </a:rPr>
              <a:t> the </a:t>
            </a:r>
            <a:r>
              <a:rPr sz="2000" dirty="0">
                <a:latin typeface="Courier New"/>
                <a:cs typeface="Courier New"/>
              </a:rPr>
              <a:t>current</a:t>
            </a:r>
            <a:r>
              <a:rPr sz="2000" spc="-60" dirty="0">
                <a:latin typeface="Courier New"/>
                <a:cs typeface="Courier New"/>
              </a:rPr>
              <a:t> </a:t>
            </a:r>
            <a:r>
              <a:rPr sz="2000" dirty="0">
                <a:latin typeface="Courier New"/>
                <a:cs typeface="Courier New"/>
              </a:rPr>
              <a:t>birthright</a:t>
            </a:r>
            <a:r>
              <a:rPr sz="2000" spc="-55" dirty="0">
                <a:latin typeface="Courier New"/>
                <a:cs typeface="Courier New"/>
              </a:rPr>
              <a:t> </a:t>
            </a:r>
            <a:r>
              <a:rPr sz="2000" dirty="0">
                <a:latin typeface="Courier New"/>
                <a:cs typeface="Courier New"/>
              </a:rPr>
              <a:t>citizenship/property</a:t>
            </a:r>
            <a:r>
              <a:rPr sz="2000" spc="-55" dirty="0">
                <a:latin typeface="Courier New"/>
                <a:cs typeface="Courier New"/>
              </a:rPr>
              <a:t> </a:t>
            </a:r>
            <a:r>
              <a:rPr sz="2000" dirty="0">
                <a:latin typeface="Courier New"/>
                <a:cs typeface="Courier New"/>
              </a:rPr>
              <a:t>transfer</a:t>
            </a:r>
            <a:r>
              <a:rPr sz="2000" spc="-55" dirty="0">
                <a:latin typeface="Courier New"/>
                <a:cs typeface="Courier New"/>
              </a:rPr>
              <a:t> </a:t>
            </a:r>
            <a:r>
              <a:rPr sz="2000" spc="-10" dirty="0">
                <a:latin typeface="Courier New"/>
                <a:cs typeface="Courier New"/>
              </a:rPr>
              <a:t>regime.“</a:t>
            </a:r>
            <a:endParaRPr sz="2000">
              <a:latin typeface="Courier New"/>
              <a:cs typeface="Courier New"/>
            </a:endParaRPr>
          </a:p>
          <a:p>
            <a:pPr>
              <a:lnSpc>
                <a:spcPct val="100000"/>
              </a:lnSpc>
              <a:spcBef>
                <a:spcPts val="130"/>
              </a:spcBef>
            </a:pPr>
            <a:endParaRPr sz="2000">
              <a:latin typeface="Courier New"/>
              <a:cs typeface="Courier New"/>
            </a:endParaRPr>
          </a:p>
          <a:p>
            <a:pPr marL="12700">
              <a:lnSpc>
                <a:spcPct val="100000"/>
              </a:lnSpc>
              <a:spcBef>
                <a:spcPts val="5"/>
              </a:spcBef>
            </a:pPr>
            <a:r>
              <a:rPr sz="2000" dirty="0">
                <a:latin typeface="Courier New"/>
                <a:cs typeface="Courier New"/>
              </a:rPr>
              <a:t>Ayelet</a:t>
            </a:r>
            <a:r>
              <a:rPr sz="2000" spc="-35" dirty="0">
                <a:latin typeface="Courier New"/>
                <a:cs typeface="Courier New"/>
              </a:rPr>
              <a:t> </a:t>
            </a:r>
            <a:r>
              <a:rPr sz="2000" dirty="0">
                <a:latin typeface="Courier New"/>
                <a:cs typeface="Courier New"/>
              </a:rPr>
              <a:t>Shachar,</a:t>
            </a:r>
            <a:r>
              <a:rPr sz="2000" spc="-35" dirty="0">
                <a:latin typeface="Courier New"/>
                <a:cs typeface="Courier New"/>
              </a:rPr>
              <a:t> </a:t>
            </a:r>
            <a:r>
              <a:rPr sz="2000" i="1" dirty="0">
                <a:latin typeface="Courier New"/>
                <a:cs typeface="Courier New"/>
              </a:rPr>
              <a:t>Birthright</a:t>
            </a:r>
            <a:r>
              <a:rPr sz="2000" i="1" spc="-35" dirty="0">
                <a:latin typeface="Courier New"/>
                <a:cs typeface="Courier New"/>
              </a:rPr>
              <a:t> </a:t>
            </a:r>
            <a:r>
              <a:rPr sz="2000" i="1" dirty="0">
                <a:latin typeface="Courier New"/>
                <a:cs typeface="Courier New"/>
              </a:rPr>
              <a:t>Lottery</a:t>
            </a:r>
            <a:r>
              <a:rPr sz="2000" dirty="0">
                <a:latin typeface="Courier New"/>
                <a:cs typeface="Courier New"/>
              </a:rPr>
              <a:t>,</a:t>
            </a:r>
            <a:r>
              <a:rPr sz="2000" spc="-35" dirty="0">
                <a:latin typeface="Courier New"/>
                <a:cs typeface="Courier New"/>
              </a:rPr>
              <a:t> </a:t>
            </a:r>
            <a:r>
              <a:rPr sz="2000" dirty="0">
                <a:latin typeface="Courier New"/>
                <a:cs typeface="Courier New"/>
              </a:rPr>
              <a:t>S.</a:t>
            </a:r>
            <a:r>
              <a:rPr sz="2000" spc="-30" dirty="0">
                <a:latin typeface="Courier New"/>
                <a:cs typeface="Courier New"/>
              </a:rPr>
              <a:t> </a:t>
            </a:r>
            <a:r>
              <a:rPr sz="2000" spc="-25" dirty="0">
                <a:latin typeface="Courier New"/>
                <a:cs typeface="Courier New"/>
              </a:rPr>
              <a:t>68</a:t>
            </a:r>
            <a:endParaRPr sz="2000">
              <a:latin typeface="Courier New"/>
              <a:cs typeface="Courier New"/>
            </a:endParaRPr>
          </a:p>
        </p:txBody>
      </p:sp>
      <p:sp>
        <p:nvSpPr>
          <p:cNvPr id="3" name="object 3"/>
          <p:cNvSpPr txBox="1">
            <a:spLocks noGrp="1"/>
          </p:cNvSpPr>
          <p:nvPr>
            <p:ph type="title"/>
          </p:nvPr>
        </p:nvSpPr>
        <p:spPr>
          <a:xfrm>
            <a:off x="254340" y="218264"/>
            <a:ext cx="8203860" cy="256480"/>
          </a:xfrm>
          <a:prstGeom prst="rect">
            <a:avLst/>
          </a:prstGeom>
          <a:solidFill>
            <a:srgbClr val="FFFF00"/>
          </a:solidFill>
        </p:spPr>
        <p:txBody>
          <a:bodyPr vert="horz" wrap="square" lIns="0" tIns="0" rIns="0" bIns="0" rtlCol="0">
            <a:spAutoFit/>
          </a:bodyPr>
          <a:lstStyle/>
          <a:p>
            <a:pPr>
              <a:lnSpc>
                <a:spcPts val="1995"/>
              </a:lnSpc>
            </a:pPr>
            <a:r>
              <a:rPr lang="en-GB" dirty="0"/>
              <a:t>The dispute over borders as a dispute over democracy</a:t>
            </a:r>
            <a:endParaRPr spc="-1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1640" y="3235452"/>
            <a:ext cx="5320960" cy="320601"/>
          </a:xfrm>
          <a:prstGeom prst="rect">
            <a:avLst/>
          </a:prstGeom>
          <a:solidFill>
            <a:srgbClr val="FFFF00"/>
          </a:solidFill>
        </p:spPr>
        <p:txBody>
          <a:bodyPr vert="horz" wrap="square" lIns="0" tIns="12700" rIns="0" bIns="0" rtlCol="0">
            <a:spAutoFit/>
          </a:bodyPr>
          <a:lstStyle/>
          <a:p>
            <a:pPr marL="12700">
              <a:spcBef>
                <a:spcPts val="100"/>
              </a:spcBef>
            </a:pPr>
            <a:r>
              <a:rPr lang="it-IT" dirty="0"/>
              <a:t>On the </a:t>
            </a:r>
            <a:r>
              <a:rPr lang="en-GB" dirty="0" smtClean="0"/>
              <a:t>democratization of borders</a:t>
            </a:r>
            <a:endParaRPr lang="en-GB"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56892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
        <p:nvSpPr>
          <p:cNvPr id="3" name="object 3"/>
          <p:cNvSpPr txBox="1"/>
          <p:nvPr/>
        </p:nvSpPr>
        <p:spPr>
          <a:xfrm>
            <a:off x="241640" y="6182867"/>
            <a:ext cx="87122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Paolo</a:t>
            </a:r>
            <a:r>
              <a:rPr sz="2000" spc="-35" dirty="0">
                <a:latin typeface="Courier New"/>
                <a:cs typeface="Courier New"/>
              </a:rPr>
              <a:t> </a:t>
            </a:r>
            <a:r>
              <a:rPr sz="2000" dirty="0">
                <a:latin typeface="Courier New"/>
                <a:cs typeface="Courier New"/>
              </a:rPr>
              <a:t>Cuttitta</a:t>
            </a:r>
            <a:r>
              <a:rPr sz="2000" spc="-30" dirty="0">
                <a:latin typeface="Courier New"/>
                <a:cs typeface="Courier New"/>
              </a:rPr>
              <a:t> </a:t>
            </a:r>
            <a:r>
              <a:rPr sz="2000" dirty="0">
                <a:latin typeface="Courier New"/>
                <a:cs typeface="Courier New"/>
              </a:rPr>
              <a:t>et</a:t>
            </a:r>
            <a:r>
              <a:rPr sz="2000" spc="-30" dirty="0">
                <a:latin typeface="Courier New"/>
                <a:cs typeface="Courier New"/>
              </a:rPr>
              <a:t> </a:t>
            </a:r>
            <a:r>
              <a:rPr sz="2000" dirty="0">
                <a:latin typeface="Courier New"/>
                <a:cs typeface="Courier New"/>
              </a:rPr>
              <a:t>al.</a:t>
            </a:r>
            <a:r>
              <a:rPr sz="2000" spc="-35" dirty="0">
                <a:latin typeface="Courier New"/>
                <a:cs typeface="Courier New"/>
              </a:rPr>
              <a:t> </a:t>
            </a:r>
            <a:r>
              <a:rPr sz="2000" dirty="0" smtClean="0">
                <a:latin typeface="Courier New"/>
                <a:cs typeface="Courier New"/>
              </a:rPr>
              <a:t>„Die</a:t>
            </a:r>
            <a:r>
              <a:rPr sz="2000" spc="-30" dirty="0" smtClean="0">
                <a:latin typeface="Courier New"/>
                <a:cs typeface="Courier New"/>
              </a:rPr>
              <a:t> </a:t>
            </a:r>
            <a:r>
              <a:rPr sz="2000" dirty="0" err="1" smtClean="0">
                <a:latin typeface="Courier New"/>
                <a:cs typeface="Courier New"/>
              </a:rPr>
              <a:t>Grenze</a:t>
            </a:r>
            <a:r>
              <a:rPr sz="2000" spc="-30" dirty="0" smtClean="0">
                <a:latin typeface="Courier New"/>
                <a:cs typeface="Courier New"/>
              </a:rPr>
              <a:t> </a:t>
            </a:r>
            <a:r>
              <a:rPr sz="2000" dirty="0" err="1" smtClean="0">
                <a:latin typeface="Courier New"/>
                <a:cs typeface="Courier New"/>
              </a:rPr>
              <a:t>demokratisieren</a:t>
            </a:r>
            <a:r>
              <a:rPr sz="2000" dirty="0" smtClean="0">
                <a:latin typeface="Courier New"/>
                <a:cs typeface="Courier New"/>
              </a:rPr>
              <a:t>“</a:t>
            </a:r>
            <a:r>
              <a:rPr sz="2000" spc="-30" dirty="0" smtClean="0">
                <a:latin typeface="Courier New"/>
                <a:cs typeface="Courier New"/>
              </a:rPr>
              <a:t> </a:t>
            </a:r>
            <a:r>
              <a:rPr sz="2000" spc="-10" dirty="0">
                <a:latin typeface="Courier New"/>
                <a:cs typeface="Courier New"/>
              </a:rPr>
              <a:t>(2011)</a:t>
            </a:r>
            <a:endParaRPr sz="2000" dirty="0">
              <a:latin typeface="Courier New"/>
              <a:cs typeface="Courier New"/>
            </a:endParaRPr>
          </a:p>
        </p:txBody>
      </p:sp>
      <p:pic>
        <p:nvPicPr>
          <p:cNvPr id="4" name="object 4"/>
          <p:cNvPicPr/>
          <p:nvPr/>
        </p:nvPicPr>
        <p:blipFill>
          <a:blip r:embed="rId2" cstate="print"/>
          <a:stretch>
            <a:fillRect/>
          </a:stretch>
        </p:blipFill>
        <p:spPr>
          <a:xfrm>
            <a:off x="3408589" y="874569"/>
            <a:ext cx="2668998" cy="5035437"/>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864600" cy="4026743"/>
          </a:xfrm>
          <a:prstGeom prst="rect">
            <a:avLst/>
          </a:prstGeom>
        </p:spPr>
        <p:txBody>
          <a:bodyPr vert="horz" wrap="square" lIns="0" tIns="12700" rIns="0" bIns="0" rtlCol="0">
            <a:spAutoFit/>
          </a:bodyPr>
          <a:lstStyle/>
          <a:p>
            <a:pPr marL="12700" marR="5080">
              <a:lnSpc>
                <a:spcPct val="100000"/>
              </a:lnSpc>
              <a:spcBef>
                <a:spcPts val="100"/>
              </a:spcBef>
            </a:pPr>
            <a:r>
              <a:rPr lang="en-US" sz="2000" spc="-10" dirty="0" smtClean="0">
                <a:latin typeface="Courier New"/>
                <a:cs typeface="Courier New"/>
              </a:rPr>
              <a:t>“[…] </a:t>
            </a:r>
            <a:r>
              <a:rPr lang="en-US" sz="2000" spc="-10" dirty="0">
                <a:latin typeface="Courier New"/>
                <a:cs typeface="Courier New"/>
              </a:rPr>
              <a:t>The concept of </a:t>
            </a:r>
            <a:r>
              <a:rPr lang="en-US" sz="2000" spc="-10" dirty="0" err="1">
                <a:latin typeface="Courier New"/>
                <a:cs typeface="Courier New"/>
              </a:rPr>
              <a:t>jurisgenerative</a:t>
            </a:r>
            <a:r>
              <a:rPr lang="en-US" sz="2000" spc="-10" dirty="0">
                <a:latin typeface="Courier New"/>
                <a:cs typeface="Courier New"/>
              </a:rPr>
              <a:t> debates creates a space for interpretation and intervention that mediates between overarching norms and the will of democratic majorities. </a:t>
            </a:r>
            <a:r>
              <a:rPr lang="en-US" sz="2000" spc="-10" dirty="0">
                <a:latin typeface="Courier New"/>
                <a:cs typeface="Courier New"/>
              </a:rPr>
              <a:t>The rights on which democracies are founded stand, on the one hand, above the immediate will of these majorities; yet, under certain circumstances, democratic majorities can renegotiate these rights through iterative processes, integrating them into the democratic decision-making process via argumentation, discussion, revision, and reform</a:t>
            </a:r>
            <a:r>
              <a:rPr lang="en-US" sz="2000" spc="-10" dirty="0" smtClean="0">
                <a:latin typeface="Courier New"/>
                <a:cs typeface="Courier New"/>
              </a:rPr>
              <a:t>.</a:t>
            </a:r>
            <a:r>
              <a:rPr sz="2000" spc="-10" dirty="0" smtClean="0">
                <a:latin typeface="Courier New"/>
                <a:cs typeface="Courier New"/>
              </a:rPr>
              <a:t>“</a:t>
            </a:r>
            <a:endParaRPr sz="2000" spc="-10" dirty="0">
              <a:latin typeface="Courier New"/>
              <a:cs typeface="Courier New"/>
            </a:endParaRPr>
          </a:p>
          <a:p>
            <a:pPr>
              <a:lnSpc>
                <a:spcPct val="100000"/>
              </a:lnSpc>
              <a:spcBef>
                <a:spcPts val="130"/>
              </a:spcBef>
            </a:pPr>
            <a:endParaRPr sz="2000" dirty="0">
              <a:latin typeface="Courier New"/>
              <a:cs typeface="Courier New"/>
            </a:endParaRPr>
          </a:p>
          <a:p>
            <a:pPr marL="12700" marR="1071880">
              <a:lnSpc>
                <a:spcPct val="100000"/>
              </a:lnSpc>
              <a:spcBef>
                <a:spcPts val="5"/>
              </a:spcBef>
            </a:pPr>
            <a:r>
              <a:rPr sz="2000" dirty="0">
                <a:latin typeface="Courier New"/>
                <a:cs typeface="Courier New"/>
              </a:rPr>
              <a:t>Robin</a:t>
            </a:r>
            <a:r>
              <a:rPr sz="2000" spc="-45" dirty="0">
                <a:latin typeface="Courier New"/>
                <a:cs typeface="Courier New"/>
              </a:rPr>
              <a:t> </a:t>
            </a:r>
            <a:r>
              <a:rPr sz="2000" dirty="0">
                <a:latin typeface="Courier New"/>
                <a:cs typeface="Courier New"/>
              </a:rPr>
              <a:t>Celikates,</a:t>
            </a:r>
            <a:r>
              <a:rPr sz="2000" spc="-45" dirty="0">
                <a:latin typeface="Courier New"/>
                <a:cs typeface="Courier New"/>
              </a:rPr>
              <a:t> </a:t>
            </a:r>
            <a:r>
              <a:rPr sz="2000" dirty="0">
                <a:latin typeface="Courier New"/>
                <a:cs typeface="Courier New"/>
              </a:rPr>
              <a:t>„Balibar:</a:t>
            </a:r>
            <a:r>
              <a:rPr sz="2000" spc="-40" dirty="0">
                <a:latin typeface="Courier New"/>
                <a:cs typeface="Courier New"/>
              </a:rPr>
              <a:t> </a:t>
            </a:r>
            <a:r>
              <a:rPr sz="2000" dirty="0">
                <a:latin typeface="Courier New"/>
                <a:cs typeface="Courier New"/>
              </a:rPr>
              <a:t>Die</a:t>
            </a:r>
            <a:r>
              <a:rPr sz="2000" spc="-45" dirty="0">
                <a:latin typeface="Courier New"/>
                <a:cs typeface="Courier New"/>
              </a:rPr>
              <a:t> </a:t>
            </a:r>
            <a:r>
              <a:rPr sz="2000" dirty="0">
                <a:latin typeface="Courier New"/>
                <a:cs typeface="Courier New"/>
              </a:rPr>
              <a:t>Demokratisierung</a:t>
            </a:r>
            <a:r>
              <a:rPr sz="2000" spc="-40" dirty="0">
                <a:latin typeface="Courier New"/>
                <a:cs typeface="Courier New"/>
              </a:rPr>
              <a:t> </a:t>
            </a:r>
            <a:r>
              <a:rPr sz="2000" spc="-25" dirty="0">
                <a:latin typeface="Courier New"/>
                <a:cs typeface="Courier New"/>
              </a:rPr>
              <a:t>der </a:t>
            </a:r>
            <a:r>
              <a:rPr sz="2000" dirty="0">
                <a:latin typeface="Courier New"/>
                <a:cs typeface="Courier New"/>
              </a:rPr>
              <a:t>Demokratie“,</a:t>
            </a:r>
            <a:r>
              <a:rPr sz="2000" spc="-35" dirty="0">
                <a:latin typeface="Courier New"/>
                <a:cs typeface="Courier New"/>
              </a:rPr>
              <a:t> </a:t>
            </a:r>
            <a:r>
              <a:rPr sz="2000" dirty="0">
                <a:latin typeface="Courier New"/>
                <a:cs typeface="Courier New"/>
              </a:rPr>
              <a:t>S.</a:t>
            </a:r>
            <a:r>
              <a:rPr sz="2000" spc="-35" dirty="0">
                <a:latin typeface="Courier New"/>
                <a:cs typeface="Courier New"/>
              </a:rPr>
              <a:t> </a:t>
            </a:r>
            <a:r>
              <a:rPr sz="2000" spc="-20" dirty="0">
                <a:latin typeface="Courier New"/>
                <a:cs typeface="Courier New"/>
              </a:rPr>
              <a:t>69f.</a:t>
            </a:r>
            <a:endParaRPr sz="2000" dirty="0">
              <a:latin typeface="Courier New"/>
              <a:cs typeface="Courier New"/>
            </a:endParaRPr>
          </a:p>
        </p:txBody>
      </p:sp>
      <p:sp>
        <p:nvSpPr>
          <p:cNvPr id="3" name="object 3"/>
          <p:cNvSpPr txBox="1">
            <a:spLocks noGrp="1"/>
          </p:cNvSpPr>
          <p:nvPr>
            <p:ph type="title"/>
          </p:nvPr>
        </p:nvSpPr>
        <p:spPr>
          <a:xfrm>
            <a:off x="254340" y="218264"/>
            <a:ext cx="56892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54606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
        <p:nvSpPr>
          <p:cNvPr id="3" name="object 3"/>
          <p:cNvSpPr txBox="1"/>
          <p:nvPr/>
        </p:nvSpPr>
        <p:spPr>
          <a:xfrm>
            <a:off x="241640" y="6182867"/>
            <a:ext cx="65786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Seyla</a:t>
            </a:r>
            <a:r>
              <a:rPr sz="2000" spc="-40" dirty="0">
                <a:latin typeface="Courier New"/>
                <a:cs typeface="Courier New"/>
              </a:rPr>
              <a:t> </a:t>
            </a:r>
            <a:r>
              <a:rPr sz="2000" dirty="0">
                <a:latin typeface="Courier New"/>
                <a:cs typeface="Courier New"/>
              </a:rPr>
              <a:t>Benhabibs</a:t>
            </a:r>
            <a:r>
              <a:rPr sz="2000" spc="-25" dirty="0">
                <a:latin typeface="Courier New"/>
                <a:cs typeface="Courier New"/>
              </a:rPr>
              <a:t> </a:t>
            </a:r>
            <a:r>
              <a:rPr sz="2000" i="1" dirty="0">
                <a:latin typeface="Courier New"/>
                <a:cs typeface="Courier New"/>
              </a:rPr>
              <a:t>The</a:t>
            </a:r>
            <a:r>
              <a:rPr sz="2000" i="1" spc="-25" dirty="0">
                <a:latin typeface="Courier New"/>
                <a:cs typeface="Courier New"/>
              </a:rPr>
              <a:t> </a:t>
            </a:r>
            <a:r>
              <a:rPr sz="2000" i="1" dirty="0">
                <a:latin typeface="Courier New"/>
                <a:cs typeface="Courier New"/>
              </a:rPr>
              <a:t>Rights</a:t>
            </a:r>
            <a:r>
              <a:rPr sz="2000" i="1" spc="-25" dirty="0">
                <a:latin typeface="Courier New"/>
                <a:cs typeface="Courier New"/>
              </a:rPr>
              <a:t> </a:t>
            </a:r>
            <a:r>
              <a:rPr sz="2000" i="1" dirty="0">
                <a:latin typeface="Courier New"/>
                <a:cs typeface="Courier New"/>
              </a:rPr>
              <a:t>of</a:t>
            </a:r>
            <a:r>
              <a:rPr sz="2000" i="1" spc="-25" dirty="0">
                <a:latin typeface="Courier New"/>
                <a:cs typeface="Courier New"/>
              </a:rPr>
              <a:t> </a:t>
            </a:r>
            <a:r>
              <a:rPr sz="2000" i="1" dirty="0">
                <a:latin typeface="Courier New"/>
                <a:cs typeface="Courier New"/>
              </a:rPr>
              <a:t>Others</a:t>
            </a:r>
            <a:r>
              <a:rPr sz="2000" i="1" spc="-25" dirty="0">
                <a:latin typeface="Courier New"/>
                <a:cs typeface="Courier New"/>
              </a:rPr>
              <a:t> </a:t>
            </a:r>
            <a:r>
              <a:rPr sz="2000" spc="-10" dirty="0">
                <a:latin typeface="Courier New"/>
                <a:cs typeface="Courier New"/>
              </a:rPr>
              <a:t>(2004)</a:t>
            </a:r>
            <a:endParaRPr sz="2000">
              <a:latin typeface="Courier New"/>
              <a:cs typeface="Courier New"/>
            </a:endParaRPr>
          </a:p>
        </p:txBody>
      </p:sp>
      <p:pic>
        <p:nvPicPr>
          <p:cNvPr id="4" name="object 4"/>
          <p:cNvPicPr/>
          <p:nvPr/>
        </p:nvPicPr>
        <p:blipFill>
          <a:blip r:embed="rId2" cstate="print"/>
          <a:stretch>
            <a:fillRect/>
          </a:stretch>
        </p:blipFill>
        <p:spPr>
          <a:xfrm>
            <a:off x="2812557" y="658456"/>
            <a:ext cx="3518884" cy="5438848"/>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864600" cy="39878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„[...D]as</a:t>
            </a:r>
            <a:r>
              <a:rPr sz="2000" spc="-45" dirty="0">
                <a:latin typeface="Courier New"/>
                <a:cs typeface="Courier New"/>
              </a:rPr>
              <a:t> </a:t>
            </a:r>
            <a:r>
              <a:rPr sz="2000" dirty="0">
                <a:latin typeface="Courier New"/>
                <a:cs typeface="Courier New"/>
              </a:rPr>
              <a:t>Konzept</a:t>
            </a:r>
            <a:r>
              <a:rPr sz="2000" spc="-45" dirty="0">
                <a:latin typeface="Courier New"/>
                <a:cs typeface="Courier New"/>
              </a:rPr>
              <a:t> </a:t>
            </a:r>
            <a:r>
              <a:rPr sz="2000" dirty="0">
                <a:latin typeface="Courier New"/>
                <a:cs typeface="Courier New"/>
              </a:rPr>
              <a:t>der</a:t>
            </a:r>
            <a:r>
              <a:rPr sz="2000" spc="-40" dirty="0">
                <a:latin typeface="Courier New"/>
                <a:cs typeface="Courier New"/>
              </a:rPr>
              <a:t> </a:t>
            </a:r>
            <a:r>
              <a:rPr sz="2000" dirty="0">
                <a:latin typeface="Courier New"/>
                <a:cs typeface="Courier New"/>
              </a:rPr>
              <a:t>jurisgenerativen</a:t>
            </a:r>
            <a:r>
              <a:rPr sz="2000" spc="-45" dirty="0">
                <a:latin typeface="Courier New"/>
                <a:cs typeface="Courier New"/>
              </a:rPr>
              <a:t> </a:t>
            </a:r>
            <a:r>
              <a:rPr sz="2000" dirty="0">
                <a:latin typeface="Courier New"/>
                <a:cs typeface="Courier New"/>
              </a:rPr>
              <a:t>Debatten</a:t>
            </a:r>
            <a:r>
              <a:rPr sz="2000" spc="-40" dirty="0">
                <a:latin typeface="Courier New"/>
                <a:cs typeface="Courier New"/>
              </a:rPr>
              <a:t> </a:t>
            </a:r>
            <a:r>
              <a:rPr sz="2000" spc="-10" dirty="0">
                <a:latin typeface="Courier New"/>
                <a:cs typeface="Courier New"/>
              </a:rPr>
              <a:t>[eröffnet] </a:t>
            </a:r>
            <a:r>
              <a:rPr sz="2000" dirty="0">
                <a:latin typeface="Courier New"/>
                <a:cs typeface="Courier New"/>
              </a:rPr>
              <a:t>einen</a:t>
            </a:r>
            <a:r>
              <a:rPr sz="2000" spc="-35" dirty="0">
                <a:latin typeface="Courier New"/>
                <a:cs typeface="Courier New"/>
              </a:rPr>
              <a:t> </a:t>
            </a:r>
            <a:r>
              <a:rPr sz="2000" dirty="0">
                <a:latin typeface="Courier New"/>
                <a:cs typeface="Courier New"/>
              </a:rPr>
              <a:t>Raum</a:t>
            </a:r>
            <a:r>
              <a:rPr sz="2000" spc="-35" dirty="0">
                <a:latin typeface="Courier New"/>
                <a:cs typeface="Courier New"/>
              </a:rPr>
              <a:t> </a:t>
            </a:r>
            <a:r>
              <a:rPr sz="2000" dirty="0">
                <a:latin typeface="Courier New"/>
                <a:cs typeface="Courier New"/>
              </a:rPr>
              <a:t>der</a:t>
            </a:r>
            <a:r>
              <a:rPr sz="2000" spc="-35" dirty="0">
                <a:latin typeface="Courier New"/>
                <a:cs typeface="Courier New"/>
              </a:rPr>
              <a:t> </a:t>
            </a:r>
            <a:r>
              <a:rPr sz="2000" dirty="0">
                <a:latin typeface="Courier New"/>
                <a:cs typeface="Courier New"/>
              </a:rPr>
              <a:t>Interpretation</a:t>
            </a:r>
            <a:r>
              <a:rPr sz="2000" spc="-35" dirty="0">
                <a:latin typeface="Courier New"/>
                <a:cs typeface="Courier New"/>
              </a:rPr>
              <a:t> </a:t>
            </a:r>
            <a:r>
              <a:rPr sz="2000" dirty="0">
                <a:latin typeface="Courier New"/>
                <a:cs typeface="Courier New"/>
              </a:rPr>
              <a:t>und</a:t>
            </a:r>
            <a:r>
              <a:rPr sz="2000" spc="-35" dirty="0">
                <a:latin typeface="Courier New"/>
                <a:cs typeface="Courier New"/>
              </a:rPr>
              <a:t> </a:t>
            </a:r>
            <a:r>
              <a:rPr sz="2000" dirty="0">
                <a:latin typeface="Courier New"/>
                <a:cs typeface="Courier New"/>
              </a:rPr>
              <a:t>Intervention,</a:t>
            </a:r>
            <a:r>
              <a:rPr sz="2000" spc="-35" dirty="0">
                <a:latin typeface="Courier New"/>
                <a:cs typeface="Courier New"/>
              </a:rPr>
              <a:t> </a:t>
            </a:r>
            <a:r>
              <a:rPr sz="2000" spc="-25" dirty="0">
                <a:latin typeface="Courier New"/>
                <a:cs typeface="Courier New"/>
              </a:rPr>
              <a:t>der </a:t>
            </a:r>
            <a:r>
              <a:rPr sz="2000" dirty="0">
                <a:latin typeface="Courier New"/>
                <a:cs typeface="Courier New"/>
              </a:rPr>
              <a:t>zwischen</a:t>
            </a:r>
            <a:r>
              <a:rPr sz="2000" spc="-45" dirty="0">
                <a:latin typeface="Courier New"/>
                <a:cs typeface="Courier New"/>
              </a:rPr>
              <a:t> </a:t>
            </a:r>
            <a:r>
              <a:rPr sz="2000" dirty="0">
                <a:latin typeface="Courier New"/>
                <a:cs typeface="Courier New"/>
              </a:rPr>
              <a:t>übergreifenden</a:t>
            </a:r>
            <a:r>
              <a:rPr sz="2000" spc="-35" dirty="0">
                <a:latin typeface="Courier New"/>
                <a:cs typeface="Courier New"/>
              </a:rPr>
              <a:t> </a:t>
            </a:r>
            <a:r>
              <a:rPr sz="2000" dirty="0">
                <a:latin typeface="Courier New"/>
                <a:cs typeface="Courier New"/>
              </a:rPr>
              <a:t>Normen</a:t>
            </a:r>
            <a:r>
              <a:rPr sz="2000" spc="-35" dirty="0">
                <a:latin typeface="Courier New"/>
                <a:cs typeface="Courier New"/>
              </a:rPr>
              <a:t> </a:t>
            </a:r>
            <a:r>
              <a:rPr sz="2000" dirty="0">
                <a:latin typeface="Courier New"/>
                <a:cs typeface="Courier New"/>
              </a:rPr>
              <a:t>und</a:t>
            </a:r>
            <a:r>
              <a:rPr sz="2000" spc="-35" dirty="0">
                <a:latin typeface="Courier New"/>
                <a:cs typeface="Courier New"/>
              </a:rPr>
              <a:t> </a:t>
            </a:r>
            <a:r>
              <a:rPr sz="2000" dirty="0">
                <a:latin typeface="Courier New"/>
                <a:cs typeface="Courier New"/>
              </a:rPr>
              <a:t>dem</a:t>
            </a:r>
            <a:r>
              <a:rPr sz="2000" spc="-30" dirty="0">
                <a:latin typeface="Courier New"/>
                <a:cs typeface="Courier New"/>
              </a:rPr>
              <a:t> </a:t>
            </a:r>
            <a:r>
              <a:rPr sz="2000" spc="-10" dirty="0">
                <a:latin typeface="Courier New"/>
                <a:cs typeface="Courier New"/>
              </a:rPr>
              <a:t>Willen </a:t>
            </a:r>
            <a:r>
              <a:rPr sz="2000" dirty="0">
                <a:latin typeface="Courier New"/>
                <a:cs typeface="Courier New"/>
              </a:rPr>
              <a:t>demokratischer</a:t>
            </a:r>
            <a:r>
              <a:rPr sz="2000" spc="-45" dirty="0">
                <a:latin typeface="Courier New"/>
                <a:cs typeface="Courier New"/>
              </a:rPr>
              <a:t> </a:t>
            </a:r>
            <a:r>
              <a:rPr sz="2000" dirty="0">
                <a:latin typeface="Courier New"/>
                <a:cs typeface="Courier New"/>
              </a:rPr>
              <a:t>Mehrheiten</a:t>
            </a:r>
            <a:r>
              <a:rPr sz="2000" spc="-45" dirty="0">
                <a:latin typeface="Courier New"/>
                <a:cs typeface="Courier New"/>
              </a:rPr>
              <a:t> </a:t>
            </a:r>
            <a:r>
              <a:rPr sz="2000" dirty="0">
                <a:latin typeface="Courier New"/>
                <a:cs typeface="Courier New"/>
              </a:rPr>
              <a:t>vermittelt.</a:t>
            </a:r>
            <a:r>
              <a:rPr sz="2000" spc="-45" dirty="0">
                <a:latin typeface="Courier New"/>
                <a:cs typeface="Courier New"/>
              </a:rPr>
              <a:t> </a:t>
            </a:r>
            <a:r>
              <a:rPr sz="2000" dirty="0">
                <a:latin typeface="Courier New"/>
                <a:cs typeface="Courier New"/>
              </a:rPr>
              <a:t>Die</a:t>
            </a:r>
            <a:r>
              <a:rPr sz="2000" spc="-45" dirty="0">
                <a:latin typeface="Courier New"/>
                <a:cs typeface="Courier New"/>
              </a:rPr>
              <a:t> </a:t>
            </a:r>
            <a:r>
              <a:rPr sz="2000" dirty="0">
                <a:latin typeface="Courier New"/>
                <a:cs typeface="Courier New"/>
              </a:rPr>
              <a:t>Rechte,</a:t>
            </a:r>
            <a:r>
              <a:rPr sz="2000" spc="-45" dirty="0">
                <a:latin typeface="Courier New"/>
                <a:cs typeface="Courier New"/>
              </a:rPr>
              <a:t> </a:t>
            </a:r>
            <a:r>
              <a:rPr sz="2000" spc="-25" dirty="0">
                <a:latin typeface="Courier New"/>
                <a:cs typeface="Courier New"/>
              </a:rPr>
              <a:t>auf </a:t>
            </a:r>
            <a:r>
              <a:rPr sz="2000" dirty="0">
                <a:latin typeface="Courier New"/>
                <a:cs typeface="Courier New"/>
              </a:rPr>
              <a:t>denen</a:t>
            </a:r>
            <a:r>
              <a:rPr sz="2000" spc="-40" dirty="0">
                <a:latin typeface="Courier New"/>
                <a:cs typeface="Courier New"/>
              </a:rPr>
              <a:t> </a:t>
            </a:r>
            <a:r>
              <a:rPr sz="2000" dirty="0">
                <a:latin typeface="Courier New"/>
                <a:cs typeface="Courier New"/>
              </a:rPr>
              <a:t>Demokratien</a:t>
            </a:r>
            <a:r>
              <a:rPr sz="2000" spc="-40" dirty="0">
                <a:latin typeface="Courier New"/>
                <a:cs typeface="Courier New"/>
              </a:rPr>
              <a:t> </a:t>
            </a:r>
            <a:r>
              <a:rPr sz="2000" dirty="0">
                <a:latin typeface="Courier New"/>
                <a:cs typeface="Courier New"/>
              </a:rPr>
              <a:t>beruhen,</a:t>
            </a:r>
            <a:r>
              <a:rPr sz="2000" spc="-40" dirty="0">
                <a:latin typeface="Courier New"/>
                <a:cs typeface="Courier New"/>
              </a:rPr>
              <a:t> </a:t>
            </a:r>
            <a:r>
              <a:rPr sz="2000" dirty="0">
                <a:latin typeface="Courier New"/>
                <a:cs typeface="Courier New"/>
              </a:rPr>
              <a:t>stehen</a:t>
            </a:r>
            <a:r>
              <a:rPr sz="2000" spc="-40" dirty="0">
                <a:latin typeface="Courier New"/>
                <a:cs typeface="Courier New"/>
              </a:rPr>
              <a:t> </a:t>
            </a:r>
            <a:r>
              <a:rPr sz="2000" dirty="0">
                <a:latin typeface="Courier New"/>
                <a:cs typeface="Courier New"/>
              </a:rPr>
              <a:t>demnach</a:t>
            </a:r>
            <a:r>
              <a:rPr sz="2000" spc="-40" dirty="0">
                <a:latin typeface="Courier New"/>
                <a:cs typeface="Courier New"/>
              </a:rPr>
              <a:t> </a:t>
            </a:r>
            <a:r>
              <a:rPr sz="2000" dirty="0">
                <a:latin typeface="Courier New"/>
                <a:cs typeface="Courier New"/>
              </a:rPr>
              <a:t>einerseits</a:t>
            </a:r>
            <a:r>
              <a:rPr sz="2000" spc="-35" dirty="0">
                <a:latin typeface="Courier New"/>
                <a:cs typeface="Courier New"/>
              </a:rPr>
              <a:t> </a:t>
            </a:r>
            <a:r>
              <a:rPr sz="2000" spc="-20" dirty="0">
                <a:latin typeface="Courier New"/>
                <a:cs typeface="Courier New"/>
              </a:rPr>
              <a:t>über </a:t>
            </a:r>
            <a:r>
              <a:rPr sz="2000" dirty="0">
                <a:latin typeface="Courier New"/>
                <a:cs typeface="Courier New"/>
              </a:rPr>
              <a:t>dem</a:t>
            </a:r>
            <a:r>
              <a:rPr sz="2000" spc="-45" dirty="0">
                <a:latin typeface="Courier New"/>
                <a:cs typeface="Courier New"/>
              </a:rPr>
              <a:t> </a:t>
            </a:r>
            <a:r>
              <a:rPr sz="2000" dirty="0">
                <a:latin typeface="Courier New"/>
                <a:cs typeface="Courier New"/>
              </a:rPr>
              <a:t>Willen</a:t>
            </a:r>
            <a:r>
              <a:rPr sz="2000" spc="-40" dirty="0">
                <a:latin typeface="Courier New"/>
                <a:cs typeface="Courier New"/>
              </a:rPr>
              <a:t> </a:t>
            </a:r>
            <a:r>
              <a:rPr sz="2000" dirty="0">
                <a:latin typeface="Courier New"/>
                <a:cs typeface="Courier New"/>
              </a:rPr>
              <a:t>demokratischer</a:t>
            </a:r>
            <a:r>
              <a:rPr sz="2000" spc="-45" dirty="0">
                <a:latin typeface="Courier New"/>
                <a:cs typeface="Courier New"/>
              </a:rPr>
              <a:t> </a:t>
            </a:r>
            <a:r>
              <a:rPr sz="2000" dirty="0">
                <a:latin typeface="Courier New"/>
                <a:cs typeface="Courier New"/>
              </a:rPr>
              <a:t>Mehrheiten;</a:t>
            </a:r>
            <a:r>
              <a:rPr sz="2000" spc="-40" dirty="0">
                <a:latin typeface="Courier New"/>
                <a:cs typeface="Courier New"/>
              </a:rPr>
              <a:t> </a:t>
            </a:r>
            <a:r>
              <a:rPr sz="2000" dirty="0">
                <a:latin typeface="Courier New"/>
                <a:cs typeface="Courier New"/>
              </a:rPr>
              <a:t>zugleich</a:t>
            </a:r>
            <a:r>
              <a:rPr sz="2000" spc="-40" dirty="0">
                <a:latin typeface="Courier New"/>
                <a:cs typeface="Courier New"/>
              </a:rPr>
              <a:t> </a:t>
            </a:r>
            <a:r>
              <a:rPr sz="2000" spc="-10" dirty="0">
                <a:latin typeface="Courier New"/>
                <a:cs typeface="Courier New"/>
              </a:rPr>
              <a:t>jedoch </a:t>
            </a:r>
            <a:r>
              <a:rPr sz="2000" dirty="0">
                <a:latin typeface="Courier New"/>
                <a:cs typeface="Courier New"/>
              </a:rPr>
              <a:t>können</a:t>
            </a:r>
            <a:r>
              <a:rPr sz="2000" spc="-50" dirty="0">
                <a:latin typeface="Courier New"/>
                <a:cs typeface="Courier New"/>
              </a:rPr>
              <a:t> </a:t>
            </a:r>
            <a:r>
              <a:rPr sz="2000" dirty="0">
                <a:latin typeface="Courier New"/>
                <a:cs typeface="Courier New"/>
              </a:rPr>
              <a:t>demokratische</a:t>
            </a:r>
            <a:r>
              <a:rPr sz="2000" spc="-40" dirty="0">
                <a:latin typeface="Courier New"/>
                <a:cs typeface="Courier New"/>
              </a:rPr>
              <a:t> </a:t>
            </a:r>
            <a:r>
              <a:rPr sz="2000" dirty="0">
                <a:latin typeface="Courier New"/>
                <a:cs typeface="Courier New"/>
              </a:rPr>
              <a:t>Mehrheiten</a:t>
            </a:r>
            <a:r>
              <a:rPr sz="2000" spc="-40" dirty="0">
                <a:latin typeface="Courier New"/>
                <a:cs typeface="Courier New"/>
              </a:rPr>
              <a:t> </a:t>
            </a:r>
            <a:r>
              <a:rPr sz="2000" dirty="0">
                <a:latin typeface="Courier New"/>
                <a:cs typeface="Courier New"/>
              </a:rPr>
              <a:t>diese</a:t>
            </a:r>
            <a:r>
              <a:rPr sz="2000" spc="-40" dirty="0">
                <a:latin typeface="Courier New"/>
                <a:cs typeface="Courier New"/>
              </a:rPr>
              <a:t> </a:t>
            </a:r>
            <a:r>
              <a:rPr sz="2000" dirty="0">
                <a:latin typeface="Courier New"/>
                <a:cs typeface="Courier New"/>
              </a:rPr>
              <a:t>Rechte</a:t>
            </a:r>
            <a:r>
              <a:rPr sz="2000" spc="-40" dirty="0">
                <a:latin typeface="Courier New"/>
                <a:cs typeface="Courier New"/>
              </a:rPr>
              <a:t> </a:t>
            </a:r>
            <a:r>
              <a:rPr sz="2000" spc="-10" dirty="0">
                <a:latin typeface="Courier New"/>
                <a:cs typeface="Courier New"/>
              </a:rPr>
              <a:t>unter </a:t>
            </a:r>
            <a:r>
              <a:rPr sz="2000" dirty="0">
                <a:latin typeface="Courier New"/>
                <a:cs typeface="Courier New"/>
              </a:rPr>
              <a:t>bestimmten</a:t>
            </a:r>
            <a:r>
              <a:rPr sz="2000" spc="-50" dirty="0">
                <a:latin typeface="Courier New"/>
                <a:cs typeface="Courier New"/>
              </a:rPr>
              <a:t> </a:t>
            </a:r>
            <a:r>
              <a:rPr sz="2000" dirty="0">
                <a:latin typeface="Courier New"/>
                <a:cs typeface="Courier New"/>
              </a:rPr>
              <a:t>Umständen</a:t>
            </a:r>
            <a:r>
              <a:rPr sz="2000" spc="-40" dirty="0">
                <a:latin typeface="Courier New"/>
                <a:cs typeface="Courier New"/>
              </a:rPr>
              <a:t> </a:t>
            </a:r>
            <a:r>
              <a:rPr sz="2000" dirty="0">
                <a:latin typeface="Courier New"/>
                <a:cs typeface="Courier New"/>
              </a:rPr>
              <a:t>in</a:t>
            </a:r>
            <a:r>
              <a:rPr sz="2000" spc="-40" dirty="0">
                <a:latin typeface="Courier New"/>
                <a:cs typeface="Courier New"/>
              </a:rPr>
              <a:t> </a:t>
            </a:r>
            <a:r>
              <a:rPr sz="2000" dirty="0">
                <a:latin typeface="Courier New"/>
                <a:cs typeface="Courier New"/>
              </a:rPr>
              <a:t>iterativen</a:t>
            </a:r>
            <a:r>
              <a:rPr sz="2000" spc="-40" dirty="0">
                <a:latin typeface="Courier New"/>
                <a:cs typeface="Courier New"/>
              </a:rPr>
              <a:t> </a:t>
            </a:r>
            <a:r>
              <a:rPr sz="2000" dirty="0">
                <a:latin typeface="Courier New"/>
                <a:cs typeface="Courier New"/>
              </a:rPr>
              <a:t>Prozessen</a:t>
            </a:r>
            <a:r>
              <a:rPr sz="2000" spc="-40" dirty="0">
                <a:latin typeface="Courier New"/>
                <a:cs typeface="Courier New"/>
              </a:rPr>
              <a:t> </a:t>
            </a:r>
            <a:r>
              <a:rPr sz="2000" spc="-25" dirty="0">
                <a:latin typeface="Courier New"/>
                <a:cs typeface="Courier New"/>
              </a:rPr>
              <a:t>neu </a:t>
            </a:r>
            <a:r>
              <a:rPr sz="2000" dirty="0">
                <a:latin typeface="Courier New"/>
                <a:cs typeface="Courier New"/>
              </a:rPr>
              <a:t>verhandeln</a:t>
            </a:r>
            <a:r>
              <a:rPr sz="2000" spc="-45" dirty="0">
                <a:latin typeface="Courier New"/>
                <a:cs typeface="Courier New"/>
              </a:rPr>
              <a:t> </a:t>
            </a:r>
            <a:r>
              <a:rPr sz="2000" dirty="0">
                <a:latin typeface="Courier New"/>
                <a:cs typeface="Courier New"/>
              </a:rPr>
              <a:t>und</a:t>
            </a:r>
            <a:r>
              <a:rPr sz="2000" spc="-35" dirty="0">
                <a:latin typeface="Courier New"/>
                <a:cs typeface="Courier New"/>
              </a:rPr>
              <a:t> </a:t>
            </a:r>
            <a:r>
              <a:rPr sz="2000" dirty="0">
                <a:latin typeface="Courier New"/>
                <a:cs typeface="Courier New"/>
              </a:rPr>
              <a:t>sie</a:t>
            </a:r>
            <a:r>
              <a:rPr sz="2000" spc="-35" dirty="0">
                <a:latin typeface="Courier New"/>
                <a:cs typeface="Courier New"/>
              </a:rPr>
              <a:t> </a:t>
            </a:r>
            <a:r>
              <a:rPr sz="2000" dirty="0">
                <a:latin typeface="Courier New"/>
                <a:cs typeface="Courier New"/>
              </a:rPr>
              <a:t>durch</a:t>
            </a:r>
            <a:r>
              <a:rPr sz="2000" spc="-35" dirty="0">
                <a:latin typeface="Courier New"/>
                <a:cs typeface="Courier New"/>
              </a:rPr>
              <a:t> </a:t>
            </a:r>
            <a:r>
              <a:rPr sz="2000" dirty="0">
                <a:latin typeface="Courier New"/>
                <a:cs typeface="Courier New"/>
              </a:rPr>
              <a:t>Argumentation,</a:t>
            </a:r>
            <a:r>
              <a:rPr sz="2000" spc="-35" dirty="0">
                <a:latin typeface="Courier New"/>
                <a:cs typeface="Courier New"/>
              </a:rPr>
              <a:t> </a:t>
            </a:r>
            <a:r>
              <a:rPr sz="2000" spc="-10" dirty="0">
                <a:latin typeface="Courier New"/>
                <a:cs typeface="Courier New"/>
              </a:rPr>
              <a:t>Diskussion, </a:t>
            </a:r>
            <a:r>
              <a:rPr sz="2000" dirty="0">
                <a:latin typeface="Courier New"/>
                <a:cs typeface="Courier New"/>
              </a:rPr>
              <a:t>Revision</a:t>
            </a:r>
            <a:r>
              <a:rPr sz="2000" spc="-35" dirty="0">
                <a:latin typeface="Courier New"/>
                <a:cs typeface="Courier New"/>
              </a:rPr>
              <a:t> </a:t>
            </a:r>
            <a:r>
              <a:rPr sz="2000" dirty="0">
                <a:latin typeface="Courier New"/>
                <a:cs typeface="Courier New"/>
              </a:rPr>
              <a:t>und</a:t>
            </a:r>
            <a:r>
              <a:rPr sz="2000" spc="-20" dirty="0">
                <a:latin typeface="Courier New"/>
                <a:cs typeface="Courier New"/>
              </a:rPr>
              <a:t> </a:t>
            </a:r>
            <a:r>
              <a:rPr sz="2000" dirty="0">
                <a:latin typeface="Courier New"/>
                <a:cs typeface="Courier New"/>
              </a:rPr>
              <a:t>Reform</a:t>
            </a:r>
            <a:r>
              <a:rPr sz="2000" spc="-25" dirty="0">
                <a:latin typeface="Courier New"/>
                <a:cs typeface="Courier New"/>
              </a:rPr>
              <a:t> </a:t>
            </a:r>
            <a:r>
              <a:rPr sz="2000" dirty="0">
                <a:latin typeface="Courier New"/>
                <a:cs typeface="Courier New"/>
              </a:rPr>
              <a:t>in</a:t>
            </a:r>
            <a:r>
              <a:rPr sz="2000" spc="-20" dirty="0">
                <a:latin typeface="Courier New"/>
                <a:cs typeface="Courier New"/>
              </a:rPr>
              <a:t> </a:t>
            </a:r>
            <a:r>
              <a:rPr sz="2000" dirty="0">
                <a:latin typeface="Courier New"/>
                <a:cs typeface="Courier New"/>
              </a:rPr>
              <a:t>den</a:t>
            </a:r>
            <a:r>
              <a:rPr sz="2000" spc="-20" dirty="0">
                <a:latin typeface="Courier New"/>
                <a:cs typeface="Courier New"/>
              </a:rPr>
              <a:t> </a:t>
            </a:r>
            <a:r>
              <a:rPr sz="2000" spc="-10" dirty="0">
                <a:latin typeface="Courier New"/>
                <a:cs typeface="Courier New"/>
              </a:rPr>
              <a:t>demokratischen </a:t>
            </a:r>
            <a:r>
              <a:rPr sz="2000" dirty="0">
                <a:latin typeface="Courier New"/>
                <a:cs typeface="Courier New"/>
              </a:rPr>
              <a:t>Willensbildungsprozeß</a:t>
            </a:r>
            <a:r>
              <a:rPr sz="2000" spc="-114" dirty="0">
                <a:latin typeface="Courier New"/>
                <a:cs typeface="Courier New"/>
              </a:rPr>
              <a:t> </a:t>
            </a:r>
            <a:r>
              <a:rPr sz="2000" spc="-10" dirty="0">
                <a:latin typeface="Courier New"/>
                <a:cs typeface="Courier New"/>
              </a:rPr>
              <a:t>einbinden.“</a:t>
            </a:r>
            <a:endParaRPr sz="2000">
              <a:latin typeface="Courier New"/>
              <a:cs typeface="Courier New"/>
            </a:endParaRPr>
          </a:p>
          <a:p>
            <a:pPr>
              <a:lnSpc>
                <a:spcPct val="100000"/>
              </a:lnSpc>
              <a:spcBef>
                <a:spcPts val="130"/>
              </a:spcBef>
            </a:pPr>
            <a:endParaRPr sz="2000">
              <a:latin typeface="Courier New"/>
              <a:cs typeface="Courier New"/>
            </a:endParaRPr>
          </a:p>
          <a:p>
            <a:pPr marL="12700">
              <a:lnSpc>
                <a:spcPct val="100000"/>
              </a:lnSpc>
              <a:spcBef>
                <a:spcPts val="5"/>
              </a:spcBef>
            </a:pPr>
            <a:r>
              <a:rPr sz="2000" dirty="0">
                <a:latin typeface="Courier New"/>
                <a:cs typeface="Courier New"/>
              </a:rPr>
              <a:t>Seyla</a:t>
            </a:r>
            <a:r>
              <a:rPr sz="2000" spc="-30" dirty="0">
                <a:latin typeface="Courier New"/>
                <a:cs typeface="Courier New"/>
              </a:rPr>
              <a:t> </a:t>
            </a:r>
            <a:r>
              <a:rPr sz="2000" dirty="0">
                <a:latin typeface="Courier New"/>
                <a:cs typeface="Courier New"/>
              </a:rPr>
              <a:t>Benhabib,</a:t>
            </a:r>
            <a:r>
              <a:rPr sz="2000" spc="-25" dirty="0">
                <a:latin typeface="Courier New"/>
                <a:cs typeface="Courier New"/>
              </a:rPr>
              <a:t> </a:t>
            </a:r>
            <a:r>
              <a:rPr sz="2000" i="1" dirty="0">
                <a:latin typeface="Courier New"/>
                <a:cs typeface="Courier New"/>
              </a:rPr>
              <a:t>Die</a:t>
            </a:r>
            <a:r>
              <a:rPr sz="2000" i="1" spc="-25" dirty="0">
                <a:latin typeface="Courier New"/>
                <a:cs typeface="Courier New"/>
              </a:rPr>
              <a:t> </a:t>
            </a:r>
            <a:r>
              <a:rPr sz="2000" i="1" dirty="0">
                <a:latin typeface="Courier New"/>
                <a:cs typeface="Courier New"/>
              </a:rPr>
              <a:t>Rechte</a:t>
            </a:r>
            <a:r>
              <a:rPr sz="2000" i="1" spc="-25" dirty="0">
                <a:latin typeface="Courier New"/>
                <a:cs typeface="Courier New"/>
              </a:rPr>
              <a:t> </a:t>
            </a:r>
            <a:r>
              <a:rPr sz="2000" i="1" dirty="0">
                <a:latin typeface="Courier New"/>
                <a:cs typeface="Courier New"/>
              </a:rPr>
              <a:t>der</a:t>
            </a:r>
            <a:r>
              <a:rPr sz="2000" i="1" spc="-25" dirty="0">
                <a:latin typeface="Courier New"/>
                <a:cs typeface="Courier New"/>
              </a:rPr>
              <a:t> </a:t>
            </a:r>
            <a:r>
              <a:rPr sz="2000" i="1" dirty="0">
                <a:latin typeface="Courier New"/>
                <a:cs typeface="Courier New"/>
              </a:rPr>
              <a:t>Anderen</a:t>
            </a:r>
            <a:r>
              <a:rPr sz="2000" dirty="0">
                <a:latin typeface="Courier New"/>
                <a:cs typeface="Courier New"/>
              </a:rPr>
              <a:t>,</a:t>
            </a:r>
            <a:r>
              <a:rPr sz="2000" spc="-25" dirty="0">
                <a:latin typeface="Courier New"/>
                <a:cs typeface="Courier New"/>
              </a:rPr>
              <a:t> </a:t>
            </a:r>
            <a:r>
              <a:rPr sz="2000" dirty="0">
                <a:latin typeface="Courier New"/>
                <a:cs typeface="Courier New"/>
              </a:rPr>
              <a:t>S.</a:t>
            </a:r>
            <a:r>
              <a:rPr sz="2000" spc="-25" dirty="0">
                <a:latin typeface="Courier New"/>
                <a:cs typeface="Courier New"/>
              </a:rPr>
              <a:t> 177</a:t>
            </a:r>
            <a:endParaRPr sz="2000">
              <a:latin typeface="Courier New"/>
              <a:cs typeface="Courier New"/>
            </a:endParaRPr>
          </a:p>
        </p:txBody>
      </p:sp>
      <p:sp>
        <p:nvSpPr>
          <p:cNvPr id="3" name="object 3"/>
          <p:cNvSpPr txBox="1">
            <a:spLocks noGrp="1"/>
          </p:cNvSpPr>
          <p:nvPr>
            <p:ph type="title"/>
          </p:nvPr>
        </p:nvSpPr>
        <p:spPr>
          <a:xfrm>
            <a:off x="254340" y="218264"/>
            <a:ext cx="55368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55368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
        <p:nvSpPr>
          <p:cNvPr id="3" name="object 3"/>
          <p:cNvSpPr txBox="1"/>
          <p:nvPr/>
        </p:nvSpPr>
        <p:spPr>
          <a:xfrm>
            <a:off x="241640" y="6182867"/>
            <a:ext cx="7035800" cy="320601"/>
          </a:xfrm>
          <a:prstGeom prst="rect">
            <a:avLst/>
          </a:prstGeom>
        </p:spPr>
        <p:txBody>
          <a:bodyPr vert="horz" wrap="square" lIns="0" tIns="12700" rIns="0" bIns="0" rtlCol="0">
            <a:spAutoFit/>
          </a:bodyPr>
          <a:lstStyle/>
          <a:p>
            <a:pPr marL="12700">
              <a:lnSpc>
                <a:spcPct val="100000"/>
              </a:lnSpc>
              <a:spcBef>
                <a:spcPts val="100"/>
              </a:spcBef>
            </a:pPr>
            <a:r>
              <a:rPr lang="it-IT" sz="2000" dirty="0" err="1" smtClean="0">
                <a:latin typeface="Courier New"/>
                <a:cs typeface="Courier New"/>
              </a:rPr>
              <a:t>Étienne</a:t>
            </a:r>
            <a:r>
              <a:rPr lang="it-IT" sz="2000" spc="-25" dirty="0" smtClean="0">
                <a:latin typeface="Courier New"/>
                <a:cs typeface="Courier New"/>
              </a:rPr>
              <a:t> </a:t>
            </a:r>
            <a:r>
              <a:rPr lang="en-GB" sz="2000" dirty="0" err="1" smtClean="0">
                <a:latin typeface="Courier New"/>
                <a:cs typeface="Courier New"/>
              </a:rPr>
              <a:t>Balibar</a:t>
            </a:r>
            <a:r>
              <a:rPr lang="en-GB" sz="2000" spc="-25" dirty="0" smtClean="0">
                <a:latin typeface="Courier New"/>
                <a:cs typeface="Courier New"/>
              </a:rPr>
              <a:t> </a:t>
            </a:r>
            <a:r>
              <a:rPr lang="en-GB" sz="2000" dirty="0" smtClean="0">
                <a:latin typeface="Courier New"/>
                <a:cs typeface="Courier New"/>
              </a:rPr>
              <a:t>and the borders of democracy</a:t>
            </a:r>
            <a:endParaRPr lang="en-GB" sz="2000" dirty="0">
              <a:latin typeface="Courier New"/>
              <a:cs typeface="Courier New"/>
            </a:endParaRPr>
          </a:p>
        </p:txBody>
      </p:sp>
      <p:pic>
        <p:nvPicPr>
          <p:cNvPr id="4" name="object 4"/>
          <p:cNvPicPr/>
          <p:nvPr/>
        </p:nvPicPr>
        <p:blipFill>
          <a:blip r:embed="rId2" cstate="print"/>
          <a:stretch>
            <a:fillRect/>
          </a:stretch>
        </p:blipFill>
        <p:spPr>
          <a:xfrm>
            <a:off x="2912647" y="658456"/>
            <a:ext cx="3318704" cy="5438848"/>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7645400" cy="1885131"/>
          </a:xfrm>
          <a:prstGeom prst="rect">
            <a:avLst/>
          </a:prstGeom>
        </p:spPr>
        <p:txBody>
          <a:bodyPr vert="horz" wrap="square" lIns="0" tIns="12700" rIns="0" bIns="0" rtlCol="0">
            <a:spAutoFit/>
          </a:bodyPr>
          <a:lstStyle/>
          <a:p>
            <a:pPr marL="620395" indent="-607695">
              <a:lnSpc>
                <a:spcPct val="100000"/>
              </a:lnSpc>
              <a:spcBef>
                <a:spcPts val="100"/>
              </a:spcBef>
              <a:buAutoNum type="arabicParenBoth"/>
              <a:tabLst>
                <a:tab pos="620395" algn="l"/>
              </a:tabLst>
            </a:pPr>
            <a:r>
              <a:rPr lang="en-GB" sz="2000" b="1" dirty="0" smtClean="0">
                <a:latin typeface="Courier New"/>
                <a:cs typeface="Courier New"/>
              </a:rPr>
              <a:t>‘Border’:</a:t>
            </a:r>
            <a:r>
              <a:rPr lang="en-GB" sz="2000" b="1" spc="-40" dirty="0" smtClean="0">
                <a:latin typeface="Courier New"/>
                <a:cs typeface="Courier New"/>
              </a:rPr>
              <a:t> a contested concept</a:t>
            </a:r>
            <a:endParaRPr lang="en-GB" sz="2000" dirty="0" smtClean="0">
              <a:latin typeface="Courier New"/>
              <a:cs typeface="Courier New"/>
            </a:endParaRPr>
          </a:p>
          <a:p>
            <a:pPr>
              <a:lnSpc>
                <a:spcPct val="100000"/>
              </a:lnSpc>
              <a:spcBef>
                <a:spcPts val="130"/>
              </a:spcBef>
              <a:buFont typeface="Courier New"/>
              <a:buAutoNum type="arabicParenBoth"/>
            </a:pPr>
            <a:endParaRPr lang="en-GB" sz="2000" dirty="0" smtClean="0">
              <a:latin typeface="Courier New"/>
              <a:cs typeface="Courier New"/>
            </a:endParaRPr>
          </a:p>
          <a:p>
            <a:pPr marL="620395" indent="-607695">
              <a:lnSpc>
                <a:spcPct val="100000"/>
              </a:lnSpc>
              <a:spcBef>
                <a:spcPts val="5"/>
              </a:spcBef>
              <a:buAutoNum type="arabicParenBoth"/>
              <a:tabLst>
                <a:tab pos="620395" algn="l"/>
              </a:tabLst>
            </a:pPr>
            <a:r>
              <a:rPr lang="en-GB" sz="2000" b="1" dirty="0" smtClean="0">
                <a:latin typeface="Courier New"/>
                <a:cs typeface="Courier New"/>
              </a:rPr>
              <a:t>The dispute over borders as a dispute over democracy</a:t>
            </a:r>
            <a:endParaRPr lang="en-GB" sz="2000" dirty="0" smtClean="0">
              <a:latin typeface="Courier New"/>
              <a:cs typeface="Courier New"/>
            </a:endParaRPr>
          </a:p>
          <a:p>
            <a:pPr>
              <a:lnSpc>
                <a:spcPct val="100000"/>
              </a:lnSpc>
              <a:spcBef>
                <a:spcPts val="130"/>
              </a:spcBef>
              <a:buFont typeface="Courier New"/>
              <a:buAutoNum type="arabicParenBoth"/>
            </a:pPr>
            <a:endParaRPr lang="en-GB" sz="2000" dirty="0" smtClean="0">
              <a:latin typeface="Courier New"/>
              <a:cs typeface="Courier New"/>
            </a:endParaRPr>
          </a:p>
          <a:p>
            <a:pPr marL="620395" indent="-607695">
              <a:lnSpc>
                <a:spcPct val="100000"/>
              </a:lnSpc>
              <a:buAutoNum type="arabicParenBoth"/>
              <a:tabLst>
                <a:tab pos="620395" algn="l"/>
              </a:tabLst>
            </a:pPr>
            <a:r>
              <a:rPr lang="en-GB" sz="2000" b="1" dirty="0" smtClean="0">
                <a:latin typeface="Courier New"/>
                <a:cs typeface="Courier New"/>
              </a:rPr>
              <a:t>On the democratization of borders</a:t>
            </a:r>
            <a:endParaRPr lang="en-GB" sz="2000" dirty="0">
              <a:latin typeface="Courier New"/>
              <a:cs typeface="Courier New"/>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596404" cy="4334520"/>
          </a:xfrm>
          <a:prstGeom prst="rect">
            <a:avLst/>
          </a:prstGeom>
        </p:spPr>
        <p:txBody>
          <a:bodyPr vert="horz" wrap="square" lIns="0" tIns="12700" rIns="0" bIns="0" rtlCol="0">
            <a:spAutoFit/>
          </a:bodyPr>
          <a:lstStyle/>
          <a:p>
            <a:pPr marL="12700" marR="5080">
              <a:lnSpc>
                <a:spcPct val="100000"/>
              </a:lnSpc>
              <a:spcBef>
                <a:spcPts val="100"/>
              </a:spcBef>
            </a:pPr>
            <a:r>
              <a:rPr lang="en-GB" sz="2000" dirty="0" smtClean="0">
                <a:latin typeface="Courier New"/>
                <a:cs typeface="Courier New"/>
              </a:rPr>
              <a:t>“Finally, we owe them [the ‘Sans-Papiers’] for having recreated citizenship among us, since the latter is not an institution nor a status, but a collective practice. [...] Now, activism, although it is not the whole of active citizenship, it is clearly one its indispensable components. [...] They have thus contributed to giving political activity the transnational dimension that we so desperately need to open prospects for social transformation and civility in the era of globalization. For example, to start democratizing police and border institutions.”</a:t>
            </a:r>
          </a:p>
          <a:p>
            <a:pPr>
              <a:lnSpc>
                <a:spcPct val="100000"/>
              </a:lnSpc>
              <a:spcBef>
                <a:spcPts val="130"/>
              </a:spcBef>
            </a:pPr>
            <a:endParaRPr sz="2000" dirty="0">
              <a:latin typeface="Courier New"/>
              <a:cs typeface="Courier New"/>
            </a:endParaRPr>
          </a:p>
          <a:p>
            <a:pPr marL="12700" marR="462280">
              <a:lnSpc>
                <a:spcPct val="100000"/>
              </a:lnSpc>
              <a:spcBef>
                <a:spcPts val="5"/>
              </a:spcBef>
            </a:pPr>
            <a:r>
              <a:rPr lang="en-GB" sz="2000" dirty="0" smtClean="0">
                <a:latin typeface="Courier New"/>
                <a:cs typeface="Courier New"/>
              </a:rPr>
              <a:t>Étienne</a:t>
            </a:r>
            <a:r>
              <a:rPr lang="en-GB" sz="2000" spc="-25" dirty="0" smtClean="0">
                <a:latin typeface="Courier New"/>
                <a:cs typeface="Courier New"/>
              </a:rPr>
              <a:t> </a:t>
            </a:r>
            <a:r>
              <a:rPr lang="en-GB" sz="2000" dirty="0" err="1" smtClean="0">
                <a:latin typeface="Courier New"/>
                <a:cs typeface="Courier New"/>
              </a:rPr>
              <a:t>Balibar</a:t>
            </a:r>
            <a:r>
              <a:rPr lang="en-GB" sz="2000" dirty="0" smtClean="0">
                <a:latin typeface="Courier New"/>
                <a:cs typeface="Courier New"/>
              </a:rPr>
              <a:t>,</a:t>
            </a:r>
            <a:r>
              <a:rPr lang="en-GB" sz="2000" spc="-20" dirty="0" smtClean="0">
                <a:latin typeface="Courier New"/>
                <a:cs typeface="Courier New"/>
              </a:rPr>
              <a:t> "</a:t>
            </a:r>
            <a:r>
              <a:rPr lang="en-GB" sz="2000" dirty="0" smtClean="0">
                <a:latin typeface="Courier New"/>
                <a:cs typeface="Courier New"/>
              </a:rPr>
              <a:t>What we owe to the ‘</a:t>
            </a:r>
            <a:r>
              <a:rPr lang="en-GB" sz="2000" spc="-10" dirty="0" smtClean="0">
                <a:latin typeface="Courier New"/>
                <a:cs typeface="Courier New"/>
              </a:rPr>
              <a:t>Sans-</a:t>
            </a:r>
            <a:r>
              <a:rPr lang="en-GB" sz="2000" dirty="0" smtClean="0">
                <a:latin typeface="Courier New"/>
                <a:cs typeface="Courier New"/>
              </a:rPr>
              <a:t>Papiers’”</a:t>
            </a:r>
            <a:r>
              <a:rPr lang="en-GB" sz="2000" spc="-10" dirty="0" smtClean="0">
                <a:latin typeface="Courier New"/>
                <a:cs typeface="Courier New"/>
              </a:rPr>
              <a:t> (1997/2013)</a:t>
            </a:r>
            <a:endParaRPr lang="en-GB" sz="2000" dirty="0">
              <a:latin typeface="Courier New"/>
              <a:cs typeface="Courier New"/>
            </a:endParaRPr>
          </a:p>
        </p:txBody>
      </p:sp>
      <p:sp>
        <p:nvSpPr>
          <p:cNvPr id="3" name="object 3"/>
          <p:cNvSpPr txBox="1">
            <a:spLocks noGrp="1"/>
          </p:cNvSpPr>
          <p:nvPr>
            <p:ph type="title"/>
          </p:nvPr>
        </p:nvSpPr>
        <p:spPr>
          <a:xfrm>
            <a:off x="254340" y="218264"/>
            <a:ext cx="56892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6146460" cy="256480"/>
          </a:xfrm>
          <a:prstGeom prst="rect">
            <a:avLst/>
          </a:prstGeom>
          <a:solidFill>
            <a:srgbClr val="FFFF00"/>
          </a:solidFill>
        </p:spPr>
        <p:txBody>
          <a:bodyPr vert="horz" wrap="square" lIns="0" tIns="0" rIns="0" bIns="0" rtlCol="0">
            <a:spAutoFit/>
          </a:bodyPr>
          <a:lstStyle/>
          <a:p>
            <a:pPr>
              <a:lnSpc>
                <a:spcPts val="1995"/>
              </a:lnSpc>
            </a:pPr>
            <a:r>
              <a:rPr lang="it-IT" dirty="0"/>
              <a:t>On the </a:t>
            </a:r>
            <a:r>
              <a:rPr lang="en-GB" dirty="0"/>
              <a:t>democratization of borders</a:t>
            </a:r>
            <a:endParaRPr spc="-10" dirty="0"/>
          </a:p>
        </p:txBody>
      </p:sp>
      <p:sp>
        <p:nvSpPr>
          <p:cNvPr id="3" name="object 3"/>
          <p:cNvSpPr txBox="1"/>
          <p:nvPr/>
        </p:nvSpPr>
        <p:spPr>
          <a:xfrm>
            <a:off x="241640" y="6182867"/>
            <a:ext cx="6082960" cy="320601"/>
          </a:xfrm>
          <a:prstGeom prst="rect">
            <a:avLst/>
          </a:prstGeom>
        </p:spPr>
        <p:txBody>
          <a:bodyPr vert="horz" wrap="square" lIns="0" tIns="12700" rIns="0" bIns="0" rtlCol="0">
            <a:spAutoFit/>
          </a:bodyPr>
          <a:lstStyle/>
          <a:p>
            <a:pPr marL="12700">
              <a:lnSpc>
                <a:spcPct val="100000"/>
              </a:lnSpc>
              <a:spcBef>
                <a:spcPts val="100"/>
              </a:spcBef>
            </a:pPr>
            <a:r>
              <a:rPr lang="en-GB" sz="2000" dirty="0" smtClean="0">
                <a:latin typeface="Courier New"/>
                <a:cs typeface="Courier New"/>
              </a:rPr>
              <a:t>Deportations:</a:t>
            </a:r>
            <a:r>
              <a:rPr lang="en-GB" sz="2000" spc="-60" dirty="0" smtClean="0">
                <a:latin typeface="Courier New"/>
                <a:cs typeface="Courier New"/>
              </a:rPr>
              <a:t> schools in focus</a:t>
            </a:r>
            <a:endParaRPr lang="en-GB" sz="2000" dirty="0">
              <a:latin typeface="Courier New"/>
              <a:cs typeface="Courier New"/>
            </a:endParaRPr>
          </a:p>
        </p:txBody>
      </p:sp>
      <p:pic>
        <p:nvPicPr>
          <p:cNvPr id="4" name="object 4"/>
          <p:cNvPicPr/>
          <p:nvPr/>
        </p:nvPicPr>
        <p:blipFill>
          <a:blip r:embed="rId2" cstate="print"/>
          <a:stretch>
            <a:fillRect/>
          </a:stretch>
        </p:blipFill>
        <p:spPr>
          <a:xfrm>
            <a:off x="1815826" y="658455"/>
            <a:ext cx="5475597" cy="5438847"/>
          </a:xfrm>
          <a:prstGeom prst="rect">
            <a:avLst/>
          </a:prstGeom>
        </p:spPr>
      </p:pic>
      <p:sp>
        <p:nvSpPr>
          <p:cNvPr id="5" name="object 5"/>
          <p:cNvSpPr txBox="1"/>
          <p:nvPr/>
        </p:nvSpPr>
        <p:spPr>
          <a:xfrm>
            <a:off x="4505784" y="5752669"/>
            <a:ext cx="1506855" cy="279400"/>
          </a:xfrm>
          <a:prstGeom prst="rect">
            <a:avLst/>
          </a:prstGeom>
          <a:solidFill>
            <a:srgbClr val="FFFF00"/>
          </a:solidFill>
        </p:spPr>
        <p:txBody>
          <a:bodyPr vert="horz" wrap="square" lIns="0" tIns="0" rIns="0" bIns="0" rtlCol="0">
            <a:spAutoFit/>
          </a:bodyPr>
          <a:lstStyle/>
          <a:p>
            <a:pPr>
              <a:lnSpc>
                <a:spcPts val="2055"/>
              </a:lnSpc>
            </a:pPr>
            <a:r>
              <a:rPr sz="1800" b="1" dirty="0">
                <a:latin typeface="Calibri"/>
                <a:cs typeface="Calibri"/>
              </a:rPr>
              <a:t>nicht</a:t>
            </a:r>
            <a:r>
              <a:rPr sz="1800" b="1" spc="-45" dirty="0">
                <a:latin typeface="Calibri"/>
                <a:cs typeface="Calibri"/>
              </a:rPr>
              <a:t> </a:t>
            </a:r>
            <a:r>
              <a:rPr sz="1800" b="1" spc="-10" dirty="0">
                <a:latin typeface="Calibri"/>
                <a:cs typeface="Calibri"/>
              </a:rPr>
              <a:t>vergeblich</a:t>
            </a:r>
            <a:endParaRPr sz="1800">
              <a:latin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41640" y="3235452"/>
            <a:ext cx="7035800" cy="320601"/>
          </a:xfrm>
          <a:prstGeom prst="rect">
            <a:avLst/>
          </a:prstGeom>
        </p:spPr>
        <p:txBody>
          <a:bodyPr vert="horz" wrap="square" lIns="0" tIns="12700" rIns="0" bIns="0" rtlCol="0">
            <a:spAutoFit/>
          </a:bodyPr>
          <a:lstStyle/>
          <a:p>
            <a:pPr marL="12700">
              <a:lnSpc>
                <a:spcPct val="100000"/>
              </a:lnSpc>
              <a:spcBef>
                <a:spcPts val="100"/>
              </a:spcBef>
            </a:pPr>
            <a:r>
              <a:rPr lang="en-GB" dirty="0" smtClean="0"/>
              <a:t>‘Border’: a contested concept</a:t>
            </a:r>
            <a:endParaRPr lang="en-GB" spc="-1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
        <p:nvSpPr>
          <p:cNvPr id="3" name="object 3"/>
          <p:cNvSpPr txBox="1"/>
          <p:nvPr/>
        </p:nvSpPr>
        <p:spPr>
          <a:xfrm>
            <a:off x="241639" y="6169874"/>
            <a:ext cx="74930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Wittgensteins</a:t>
            </a:r>
            <a:r>
              <a:rPr sz="2000" spc="-70" dirty="0">
                <a:latin typeface="Courier New"/>
                <a:cs typeface="Courier New"/>
              </a:rPr>
              <a:t> </a:t>
            </a:r>
            <a:r>
              <a:rPr sz="2000" i="1" dirty="0">
                <a:latin typeface="Courier New"/>
                <a:cs typeface="Courier New"/>
              </a:rPr>
              <a:t>Philosophische</a:t>
            </a:r>
            <a:r>
              <a:rPr sz="2000" i="1" spc="-70" dirty="0">
                <a:latin typeface="Courier New"/>
                <a:cs typeface="Courier New"/>
              </a:rPr>
              <a:t> </a:t>
            </a:r>
            <a:r>
              <a:rPr sz="2000" i="1" dirty="0">
                <a:latin typeface="Courier New"/>
                <a:cs typeface="Courier New"/>
              </a:rPr>
              <a:t>Untersuchungen</a:t>
            </a:r>
            <a:r>
              <a:rPr sz="2000" dirty="0">
                <a:latin typeface="Courier New"/>
                <a:cs typeface="Courier New"/>
              </a:rPr>
              <a:t>,</a:t>
            </a:r>
            <a:r>
              <a:rPr sz="2000" spc="-70" dirty="0">
                <a:latin typeface="Courier New"/>
                <a:cs typeface="Courier New"/>
              </a:rPr>
              <a:t> </a:t>
            </a:r>
            <a:r>
              <a:rPr sz="2000" spc="-20" dirty="0">
                <a:latin typeface="Courier New"/>
                <a:cs typeface="Courier New"/>
              </a:rPr>
              <a:t>§499</a:t>
            </a:r>
            <a:endParaRPr sz="2000" dirty="0">
              <a:latin typeface="Courier New"/>
              <a:cs typeface="Courier New"/>
            </a:endParaRPr>
          </a:p>
        </p:txBody>
      </p:sp>
      <p:pic>
        <p:nvPicPr>
          <p:cNvPr id="4" name="object 4"/>
          <p:cNvPicPr/>
          <p:nvPr/>
        </p:nvPicPr>
        <p:blipFill>
          <a:blip r:embed="rId2" cstate="print"/>
          <a:stretch>
            <a:fillRect/>
          </a:stretch>
        </p:blipFill>
        <p:spPr>
          <a:xfrm>
            <a:off x="766062" y="770130"/>
            <a:ext cx="7542075" cy="5316814"/>
          </a:xfrm>
          <a:prstGeom prst="rect">
            <a:avLst/>
          </a:prstGeom>
        </p:spPr>
      </p:pic>
      <p:sp>
        <p:nvSpPr>
          <p:cNvPr id="5" name="Rettangolo 4"/>
          <p:cNvSpPr/>
          <p:nvPr/>
        </p:nvSpPr>
        <p:spPr>
          <a:xfrm>
            <a:off x="126304" y="6488108"/>
            <a:ext cx="5638799" cy="338554"/>
          </a:xfrm>
          <a:prstGeom prst="rect">
            <a:avLst/>
          </a:prstGeom>
        </p:spPr>
        <p:txBody>
          <a:bodyPr wrap="square">
            <a:spAutoFit/>
          </a:bodyPr>
          <a:lstStyle/>
          <a:p>
            <a:r>
              <a:rPr lang="en-GB" sz="1600" i="1" dirty="0" smtClean="0">
                <a:latin typeface="Courier New"/>
                <a:cs typeface="Courier New"/>
              </a:rPr>
              <a:t>[Wittgenstein</a:t>
            </a:r>
            <a:r>
              <a:rPr lang="en-GB" sz="1600" i="1" dirty="0">
                <a:latin typeface="Courier New"/>
                <a:cs typeface="Courier New"/>
              </a:rPr>
              <a:t>, Philosophical </a:t>
            </a:r>
            <a:r>
              <a:rPr lang="en-GB" sz="1600" i="1" dirty="0" smtClean="0">
                <a:latin typeface="Courier New"/>
                <a:cs typeface="Courier New"/>
              </a:rPr>
              <a:t>investigations]</a:t>
            </a:r>
            <a:endParaRPr lang="it-IT" sz="1600" i="1" dirty="0">
              <a:latin typeface="Courier New"/>
              <a:cs typeface="Courier New"/>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3411190"/>
          </a:xfrm>
          <a:prstGeom prst="rect">
            <a:avLst/>
          </a:prstGeom>
        </p:spPr>
        <p:txBody>
          <a:bodyPr vert="horz" wrap="square" lIns="0" tIns="12700" rIns="0" bIns="0" rtlCol="0">
            <a:spAutoFit/>
          </a:bodyPr>
          <a:lstStyle/>
          <a:p>
            <a:pPr marL="12700" marR="5080">
              <a:lnSpc>
                <a:spcPct val="100000"/>
              </a:lnSpc>
              <a:spcBef>
                <a:spcPts val="100"/>
              </a:spcBef>
              <a:tabLst>
                <a:tab pos="5803265" algn="l"/>
                <a:tab pos="6717665" algn="l"/>
              </a:tabLst>
            </a:pPr>
            <a:r>
              <a:rPr sz="2000" dirty="0">
                <a:latin typeface="Courier New"/>
                <a:cs typeface="Courier New"/>
              </a:rPr>
              <a:t>„</a:t>
            </a:r>
            <a:r>
              <a:rPr lang="en-US" sz="2000" dirty="0">
                <a:latin typeface="Courier New"/>
                <a:cs typeface="Courier New"/>
              </a:rPr>
              <a:t>But when one draws a boundary it may be for various kinds of reason. If I surround an area with a fence or a line or otherwise, the purpose may be to prevent someone from getting in or out; but it may also be part of a game and the players be supposed, say, to jump over the boundary; or it may show where the property of one man ends and that of another begins; and so on. So if I draw a boundary line that is not yet to say what I am drawing it </a:t>
            </a:r>
            <a:r>
              <a:rPr lang="en-US" sz="2000" dirty="0" smtClean="0">
                <a:latin typeface="Courier New"/>
                <a:cs typeface="Courier New"/>
              </a:rPr>
              <a:t>for</a:t>
            </a:r>
            <a:r>
              <a:rPr sz="2000" spc="-10" dirty="0" smtClean="0">
                <a:latin typeface="Courier New"/>
                <a:cs typeface="Courier New"/>
              </a:rPr>
              <a:t>.“</a:t>
            </a:r>
            <a:endParaRPr sz="2000" dirty="0" smtClean="0">
              <a:latin typeface="Courier New"/>
              <a:cs typeface="Courier New"/>
            </a:endParaRPr>
          </a:p>
          <a:p>
            <a:pPr>
              <a:lnSpc>
                <a:spcPct val="100000"/>
              </a:lnSpc>
              <a:spcBef>
                <a:spcPts val="130"/>
              </a:spcBef>
            </a:pPr>
            <a:endParaRPr sz="2000" dirty="0">
              <a:latin typeface="Courier New"/>
              <a:cs typeface="Courier New"/>
            </a:endParaRPr>
          </a:p>
          <a:p>
            <a:pPr marL="12700">
              <a:lnSpc>
                <a:spcPct val="100000"/>
              </a:lnSpc>
              <a:spcBef>
                <a:spcPts val="5"/>
              </a:spcBef>
            </a:pPr>
            <a:r>
              <a:rPr sz="2000" dirty="0">
                <a:latin typeface="Courier New"/>
                <a:cs typeface="Courier New"/>
              </a:rPr>
              <a:t>Ludwig</a:t>
            </a:r>
            <a:r>
              <a:rPr sz="2000" spc="-60" dirty="0">
                <a:latin typeface="Courier New"/>
                <a:cs typeface="Courier New"/>
              </a:rPr>
              <a:t> </a:t>
            </a:r>
            <a:r>
              <a:rPr sz="2000" dirty="0">
                <a:latin typeface="Courier New"/>
                <a:cs typeface="Courier New"/>
              </a:rPr>
              <a:t>Wittgenstein,</a:t>
            </a:r>
            <a:r>
              <a:rPr sz="2000" spc="-60" dirty="0">
                <a:latin typeface="Courier New"/>
                <a:cs typeface="Courier New"/>
              </a:rPr>
              <a:t> </a:t>
            </a:r>
            <a:r>
              <a:rPr sz="2000" i="1" dirty="0" err="1" smtClean="0">
                <a:latin typeface="Courier New"/>
                <a:cs typeface="Courier New"/>
              </a:rPr>
              <a:t>Philosophi</a:t>
            </a:r>
            <a:r>
              <a:rPr lang="it-IT" sz="2000" i="1" dirty="0" err="1" smtClean="0">
                <a:latin typeface="Courier New"/>
                <a:cs typeface="Courier New"/>
              </a:rPr>
              <a:t>cal</a:t>
            </a:r>
            <a:r>
              <a:rPr lang="it-IT" sz="2000" i="1" dirty="0" smtClean="0">
                <a:latin typeface="Courier New"/>
                <a:cs typeface="Courier New"/>
              </a:rPr>
              <a:t> </a:t>
            </a:r>
            <a:r>
              <a:rPr lang="it-IT" sz="2000" i="1" dirty="0" err="1" smtClean="0">
                <a:latin typeface="Courier New"/>
                <a:cs typeface="Courier New"/>
              </a:rPr>
              <a:t>investigations</a:t>
            </a:r>
            <a:r>
              <a:rPr sz="2000" dirty="0" smtClean="0">
                <a:latin typeface="Courier New"/>
                <a:cs typeface="Courier New"/>
              </a:rPr>
              <a:t>,</a:t>
            </a:r>
            <a:r>
              <a:rPr sz="2000" spc="-60" dirty="0" smtClean="0">
                <a:latin typeface="Courier New"/>
                <a:cs typeface="Courier New"/>
              </a:rPr>
              <a:t> </a:t>
            </a:r>
            <a:r>
              <a:rPr sz="2000" spc="-20" dirty="0">
                <a:latin typeface="Courier New"/>
                <a:cs typeface="Courier New"/>
              </a:rPr>
              <a:t>§499</a:t>
            </a:r>
            <a:endParaRPr sz="2000" dirty="0">
              <a:latin typeface="Courier New"/>
              <a:cs typeface="Courier New"/>
            </a:endParaRPr>
          </a:p>
        </p:txBody>
      </p:sp>
      <p:sp>
        <p:nvSpPr>
          <p:cNvPr id="3" name="object 3"/>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
        <p:nvSpPr>
          <p:cNvPr id="3" name="object 3"/>
          <p:cNvSpPr txBox="1"/>
          <p:nvPr/>
        </p:nvSpPr>
        <p:spPr>
          <a:xfrm>
            <a:off x="241640" y="6182867"/>
            <a:ext cx="70358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Ronald</a:t>
            </a:r>
            <a:r>
              <a:rPr sz="2000" spc="-40" dirty="0">
                <a:latin typeface="Courier New"/>
                <a:cs typeface="Courier New"/>
              </a:rPr>
              <a:t> </a:t>
            </a:r>
            <a:r>
              <a:rPr sz="2000" dirty="0">
                <a:latin typeface="Courier New"/>
                <a:cs typeface="Courier New"/>
              </a:rPr>
              <a:t>Rael/San</a:t>
            </a:r>
            <a:r>
              <a:rPr sz="2000" spc="-25" dirty="0">
                <a:latin typeface="Courier New"/>
                <a:cs typeface="Courier New"/>
              </a:rPr>
              <a:t> </a:t>
            </a:r>
            <a:r>
              <a:rPr sz="2000" dirty="0">
                <a:latin typeface="Courier New"/>
                <a:cs typeface="Courier New"/>
              </a:rPr>
              <a:t>Fratello,</a:t>
            </a:r>
            <a:r>
              <a:rPr sz="2000" spc="-30" dirty="0">
                <a:latin typeface="Courier New"/>
                <a:cs typeface="Courier New"/>
              </a:rPr>
              <a:t> </a:t>
            </a:r>
            <a:r>
              <a:rPr sz="2000" i="1" spc="-10" dirty="0">
                <a:latin typeface="Courier New"/>
                <a:cs typeface="Courier New"/>
              </a:rPr>
              <a:t>Teeter-</a:t>
            </a:r>
            <a:r>
              <a:rPr sz="2000" i="1" dirty="0">
                <a:latin typeface="Courier New"/>
                <a:cs typeface="Courier New"/>
              </a:rPr>
              <a:t>Totter</a:t>
            </a:r>
            <a:r>
              <a:rPr sz="2000" i="1" spc="-25" dirty="0">
                <a:latin typeface="Courier New"/>
                <a:cs typeface="Courier New"/>
              </a:rPr>
              <a:t> </a:t>
            </a:r>
            <a:r>
              <a:rPr sz="2000" spc="-10" dirty="0">
                <a:latin typeface="Courier New"/>
                <a:cs typeface="Courier New"/>
              </a:rPr>
              <a:t>(2019)</a:t>
            </a:r>
            <a:endParaRPr sz="2000">
              <a:latin typeface="Courier New"/>
              <a:cs typeface="Courier New"/>
            </a:endParaRPr>
          </a:p>
        </p:txBody>
      </p:sp>
      <p:pic>
        <p:nvPicPr>
          <p:cNvPr id="4" name="object 4"/>
          <p:cNvPicPr/>
          <p:nvPr/>
        </p:nvPicPr>
        <p:blipFill>
          <a:blip r:embed="rId2" cstate="print"/>
          <a:stretch>
            <a:fillRect/>
          </a:stretch>
        </p:blipFill>
        <p:spPr>
          <a:xfrm>
            <a:off x="471458" y="672519"/>
            <a:ext cx="8201078" cy="546738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8996" y="1159764"/>
            <a:ext cx="8712200" cy="5207000"/>
          </a:xfrm>
          <a:prstGeom prst="rect">
            <a:avLst/>
          </a:prstGeom>
        </p:spPr>
        <p:txBody>
          <a:bodyPr vert="horz" wrap="square" lIns="0" tIns="12700" rIns="0" bIns="0" rtlCol="0">
            <a:spAutoFit/>
          </a:bodyPr>
          <a:lstStyle/>
          <a:p>
            <a:pPr marL="12700" marR="5080">
              <a:lnSpc>
                <a:spcPct val="100000"/>
              </a:lnSpc>
              <a:spcBef>
                <a:spcPts val="100"/>
              </a:spcBef>
            </a:pPr>
            <a:r>
              <a:rPr sz="2000" dirty="0">
                <a:latin typeface="Courier New"/>
                <a:cs typeface="Courier New"/>
              </a:rPr>
              <a:t>“The</a:t>
            </a:r>
            <a:r>
              <a:rPr sz="2000" spc="-40" dirty="0">
                <a:latin typeface="Courier New"/>
                <a:cs typeface="Courier New"/>
              </a:rPr>
              <a:t> </a:t>
            </a:r>
            <a:r>
              <a:rPr sz="2000" dirty="0">
                <a:latin typeface="Courier New"/>
                <a:cs typeface="Courier New"/>
              </a:rPr>
              <a:t>term</a:t>
            </a:r>
            <a:r>
              <a:rPr sz="2000" spc="-30" dirty="0">
                <a:latin typeface="Courier New"/>
                <a:cs typeface="Courier New"/>
              </a:rPr>
              <a:t> </a:t>
            </a:r>
            <a:r>
              <a:rPr sz="2000" dirty="0">
                <a:latin typeface="Courier New"/>
                <a:cs typeface="Courier New"/>
              </a:rPr>
              <a:t>border</a:t>
            </a:r>
            <a:r>
              <a:rPr sz="2000" spc="-30" dirty="0">
                <a:latin typeface="Courier New"/>
                <a:cs typeface="Courier New"/>
              </a:rPr>
              <a:t> </a:t>
            </a:r>
            <a:r>
              <a:rPr sz="2000" dirty="0">
                <a:latin typeface="Courier New"/>
                <a:cs typeface="Courier New"/>
              </a:rPr>
              <a:t>is</a:t>
            </a:r>
            <a:r>
              <a:rPr sz="2000" spc="-25" dirty="0">
                <a:latin typeface="Courier New"/>
                <a:cs typeface="Courier New"/>
              </a:rPr>
              <a:t> </a:t>
            </a:r>
            <a:r>
              <a:rPr sz="2000" dirty="0">
                <a:latin typeface="Courier New"/>
                <a:cs typeface="Courier New"/>
              </a:rPr>
              <a:t>extremely</a:t>
            </a:r>
            <a:r>
              <a:rPr sz="2000" spc="-30" dirty="0">
                <a:latin typeface="Courier New"/>
                <a:cs typeface="Courier New"/>
              </a:rPr>
              <a:t> </a:t>
            </a:r>
            <a:r>
              <a:rPr sz="2000" dirty="0">
                <a:latin typeface="Courier New"/>
                <a:cs typeface="Courier New"/>
              </a:rPr>
              <a:t>rich</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significations.</a:t>
            </a:r>
            <a:r>
              <a:rPr sz="2000" spc="-25" dirty="0">
                <a:latin typeface="Courier New"/>
                <a:cs typeface="Courier New"/>
              </a:rPr>
              <a:t> One </a:t>
            </a:r>
            <a:r>
              <a:rPr sz="2000" dirty="0">
                <a:latin typeface="Courier New"/>
                <a:cs typeface="Courier New"/>
              </a:rPr>
              <a:t>of</a:t>
            </a:r>
            <a:r>
              <a:rPr sz="2000" spc="-25" dirty="0">
                <a:latin typeface="Courier New"/>
                <a:cs typeface="Courier New"/>
              </a:rPr>
              <a:t> </a:t>
            </a:r>
            <a:r>
              <a:rPr sz="2000" dirty="0">
                <a:latin typeface="Courier New"/>
                <a:cs typeface="Courier New"/>
              </a:rPr>
              <a:t>my</a:t>
            </a:r>
            <a:r>
              <a:rPr sz="2000" spc="-20" dirty="0">
                <a:latin typeface="Courier New"/>
                <a:cs typeface="Courier New"/>
              </a:rPr>
              <a:t> </a:t>
            </a:r>
            <a:r>
              <a:rPr sz="2000" dirty="0">
                <a:latin typeface="Courier New"/>
                <a:cs typeface="Courier New"/>
              </a:rPr>
              <a:t>hypotheses</a:t>
            </a:r>
            <a:r>
              <a:rPr sz="2000" spc="-20" dirty="0">
                <a:latin typeface="Courier New"/>
                <a:cs typeface="Courier New"/>
              </a:rPr>
              <a:t> </a:t>
            </a:r>
            <a:r>
              <a:rPr sz="2000" dirty="0">
                <a:latin typeface="Courier New"/>
                <a:cs typeface="Courier New"/>
              </a:rPr>
              <a:t>will</a:t>
            </a:r>
            <a:r>
              <a:rPr sz="2000" spc="-20" dirty="0">
                <a:latin typeface="Courier New"/>
                <a:cs typeface="Courier New"/>
              </a:rPr>
              <a:t> </a:t>
            </a:r>
            <a:r>
              <a:rPr sz="2000" dirty="0">
                <a:latin typeface="Courier New"/>
                <a:cs typeface="Courier New"/>
              </a:rPr>
              <a:t>be</a:t>
            </a:r>
            <a:r>
              <a:rPr sz="2000" spc="-25" dirty="0">
                <a:latin typeface="Courier New"/>
                <a:cs typeface="Courier New"/>
              </a:rPr>
              <a:t> </a:t>
            </a:r>
            <a:r>
              <a:rPr sz="2000" dirty="0">
                <a:latin typeface="Courier New"/>
                <a:cs typeface="Courier New"/>
              </a:rPr>
              <a:t>that</a:t>
            </a:r>
            <a:r>
              <a:rPr sz="2000" spc="-20" dirty="0">
                <a:latin typeface="Courier New"/>
                <a:cs typeface="Courier New"/>
              </a:rPr>
              <a:t> </a:t>
            </a:r>
            <a:r>
              <a:rPr sz="2000" dirty="0">
                <a:latin typeface="Courier New"/>
                <a:cs typeface="Courier New"/>
              </a:rPr>
              <a:t>it</a:t>
            </a:r>
            <a:r>
              <a:rPr sz="2000" spc="-20" dirty="0">
                <a:latin typeface="Courier New"/>
                <a:cs typeface="Courier New"/>
              </a:rPr>
              <a:t> </a:t>
            </a:r>
            <a:r>
              <a:rPr sz="2000" dirty="0">
                <a:latin typeface="Courier New"/>
                <a:cs typeface="Courier New"/>
              </a:rPr>
              <a:t>is</a:t>
            </a:r>
            <a:r>
              <a:rPr sz="2000" spc="-20" dirty="0">
                <a:latin typeface="Courier New"/>
                <a:cs typeface="Courier New"/>
              </a:rPr>
              <a:t> </a:t>
            </a:r>
            <a:r>
              <a:rPr sz="2000" dirty="0">
                <a:latin typeface="Courier New"/>
                <a:cs typeface="Courier New"/>
              </a:rPr>
              <a:t>profoundly</a:t>
            </a:r>
            <a:r>
              <a:rPr sz="2000" spc="-20" dirty="0">
                <a:latin typeface="Courier New"/>
                <a:cs typeface="Courier New"/>
              </a:rPr>
              <a:t> </a:t>
            </a:r>
            <a:r>
              <a:rPr sz="2000" spc="-10" dirty="0">
                <a:latin typeface="Courier New"/>
                <a:cs typeface="Courier New"/>
              </a:rPr>
              <a:t>changing </a:t>
            </a:r>
            <a:r>
              <a:rPr sz="2000" dirty="0">
                <a:latin typeface="Courier New"/>
                <a:cs typeface="Courier New"/>
              </a:rPr>
              <a:t>in</a:t>
            </a:r>
            <a:r>
              <a:rPr sz="2000" spc="-25" dirty="0">
                <a:latin typeface="Courier New"/>
                <a:cs typeface="Courier New"/>
              </a:rPr>
              <a:t> </a:t>
            </a:r>
            <a:r>
              <a:rPr sz="2000" dirty="0">
                <a:latin typeface="Courier New"/>
                <a:cs typeface="Courier New"/>
              </a:rPr>
              <a:t>meaning.</a:t>
            </a:r>
            <a:r>
              <a:rPr sz="2000" spc="-15" dirty="0">
                <a:latin typeface="Courier New"/>
                <a:cs typeface="Courier New"/>
              </a:rPr>
              <a:t> </a:t>
            </a:r>
            <a:r>
              <a:rPr sz="2000" dirty="0">
                <a:latin typeface="Courier New"/>
                <a:cs typeface="Courier New"/>
              </a:rPr>
              <a:t>The</a:t>
            </a:r>
            <a:r>
              <a:rPr sz="2000" spc="-10" dirty="0">
                <a:latin typeface="Courier New"/>
                <a:cs typeface="Courier New"/>
              </a:rPr>
              <a:t> </a:t>
            </a:r>
            <a:r>
              <a:rPr sz="2000" dirty="0">
                <a:latin typeface="Courier New"/>
                <a:cs typeface="Courier New"/>
              </a:rPr>
              <a:t>borders</a:t>
            </a:r>
            <a:r>
              <a:rPr sz="2000" spc="-15" dirty="0">
                <a:latin typeface="Courier New"/>
                <a:cs typeface="Courier New"/>
              </a:rPr>
              <a:t> </a:t>
            </a:r>
            <a:r>
              <a:rPr sz="2000" dirty="0">
                <a:latin typeface="Courier New"/>
                <a:cs typeface="Courier New"/>
              </a:rPr>
              <a:t>of</a:t>
            </a:r>
            <a:r>
              <a:rPr sz="2000" spc="-15" dirty="0">
                <a:latin typeface="Courier New"/>
                <a:cs typeface="Courier New"/>
              </a:rPr>
              <a:t> </a:t>
            </a:r>
            <a:r>
              <a:rPr sz="2000" dirty="0">
                <a:latin typeface="Courier New"/>
                <a:cs typeface="Courier New"/>
              </a:rPr>
              <a:t>new</a:t>
            </a:r>
            <a:r>
              <a:rPr sz="2000" spc="-10" dirty="0">
                <a:latin typeface="Courier New"/>
                <a:cs typeface="Courier New"/>
              </a:rPr>
              <a:t> politico-economic </a:t>
            </a:r>
            <a:r>
              <a:rPr sz="2000" dirty="0">
                <a:latin typeface="Courier New"/>
                <a:cs typeface="Courier New"/>
              </a:rPr>
              <a:t>entities,</a:t>
            </a:r>
            <a:r>
              <a:rPr sz="2000" spc="-25" dirty="0">
                <a:latin typeface="Courier New"/>
                <a:cs typeface="Courier New"/>
              </a:rPr>
              <a:t> </a:t>
            </a:r>
            <a:r>
              <a:rPr sz="2000" dirty="0">
                <a:latin typeface="Courier New"/>
                <a:cs typeface="Courier New"/>
              </a:rPr>
              <a:t>in</a:t>
            </a:r>
            <a:r>
              <a:rPr sz="2000" spc="-20" dirty="0">
                <a:latin typeface="Courier New"/>
                <a:cs typeface="Courier New"/>
              </a:rPr>
              <a:t> </a:t>
            </a:r>
            <a:r>
              <a:rPr sz="2000" dirty="0">
                <a:latin typeface="Courier New"/>
                <a:cs typeface="Courier New"/>
              </a:rPr>
              <a:t>which</a:t>
            </a:r>
            <a:r>
              <a:rPr sz="2000" spc="-20" dirty="0">
                <a:latin typeface="Courier New"/>
                <a:cs typeface="Courier New"/>
              </a:rPr>
              <a:t> </a:t>
            </a:r>
            <a:r>
              <a:rPr sz="2000" dirty="0">
                <a:latin typeface="Courier New"/>
                <a:cs typeface="Courier New"/>
              </a:rPr>
              <a:t>an</a:t>
            </a:r>
            <a:r>
              <a:rPr sz="2000" spc="-20" dirty="0">
                <a:latin typeface="Courier New"/>
                <a:cs typeface="Courier New"/>
              </a:rPr>
              <a:t> </a:t>
            </a:r>
            <a:r>
              <a:rPr sz="2000" dirty="0">
                <a:latin typeface="Courier New"/>
                <a:cs typeface="Courier New"/>
              </a:rPr>
              <a:t>attempt</a:t>
            </a:r>
            <a:r>
              <a:rPr sz="2000" spc="-25" dirty="0">
                <a:latin typeface="Courier New"/>
                <a:cs typeface="Courier New"/>
              </a:rPr>
              <a:t> </a:t>
            </a:r>
            <a:r>
              <a:rPr sz="2000" dirty="0">
                <a:latin typeface="Courier New"/>
                <a:cs typeface="Courier New"/>
              </a:rPr>
              <a:t>is</a:t>
            </a:r>
            <a:r>
              <a:rPr sz="2000" spc="-20" dirty="0">
                <a:latin typeface="Courier New"/>
                <a:cs typeface="Courier New"/>
              </a:rPr>
              <a:t> </a:t>
            </a:r>
            <a:r>
              <a:rPr sz="2000" dirty="0">
                <a:latin typeface="Courier New"/>
                <a:cs typeface="Courier New"/>
              </a:rPr>
              <a:t>being</a:t>
            </a:r>
            <a:r>
              <a:rPr sz="2000" spc="-20" dirty="0">
                <a:latin typeface="Courier New"/>
                <a:cs typeface="Courier New"/>
              </a:rPr>
              <a:t> </a:t>
            </a:r>
            <a:r>
              <a:rPr sz="2000" dirty="0">
                <a:latin typeface="Courier New"/>
                <a:cs typeface="Courier New"/>
              </a:rPr>
              <a:t>made</a:t>
            </a:r>
            <a:r>
              <a:rPr sz="2000" spc="-20" dirty="0">
                <a:latin typeface="Courier New"/>
                <a:cs typeface="Courier New"/>
              </a:rPr>
              <a:t> </a:t>
            </a:r>
            <a:r>
              <a:rPr sz="2000" dirty="0">
                <a:latin typeface="Courier New"/>
                <a:cs typeface="Courier New"/>
              </a:rPr>
              <a:t>to</a:t>
            </a:r>
            <a:r>
              <a:rPr sz="2000" spc="-20" dirty="0">
                <a:latin typeface="Courier New"/>
                <a:cs typeface="Courier New"/>
              </a:rPr>
              <a:t> </a:t>
            </a:r>
            <a:r>
              <a:rPr sz="2000" spc="-10" dirty="0">
                <a:latin typeface="Courier New"/>
                <a:cs typeface="Courier New"/>
              </a:rPr>
              <a:t>preserve </a:t>
            </a:r>
            <a:r>
              <a:rPr sz="2000" dirty="0">
                <a:latin typeface="Courier New"/>
                <a:cs typeface="Courier New"/>
              </a:rPr>
              <a:t>the</a:t>
            </a:r>
            <a:r>
              <a:rPr sz="2000" spc="-25" dirty="0">
                <a:latin typeface="Courier New"/>
                <a:cs typeface="Courier New"/>
              </a:rPr>
              <a:t> </a:t>
            </a:r>
            <a:r>
              <a:rPr sz="2000" dirty="0">
                <a:latin typeface="Courier New"/>
                <a:cs typeface="Courier New"/>
              </a:rPr>
              <a:t>functions</a:t>
            </a:r>
            <a:r>
              <a:rPr sz="2000" spc="-25"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sovereignty</a:t>
            </a:r>
            <a:r>
              <a:rPr sz="2000" spc="-25" dirty="0">
                <a:latin typeface="Courier New"/>
                <a:cs typeface="Courier New"/>
              </a:rPr>
              <a:t> </a:t>
            </a:r>
            <a:r>
              <a:rPr sz="2000" dirty="0">
                <a:latin typeface="Courier New"/>
                <a:cs typeface="Courier New"/>
              </a:rPr>
              <a:t>of</a:t>
            </a:r>
            <a:r>
              <a:rPr sz="2000" spc="-2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state,</a:t>
            </a:r>
            <a:r>
              <a:rPr sz="2000" spc="-25" dirty="0">
                <a:latin typeface="Courier New"/>
                <a:cs typeface="Courier New"/>
              </a:rPr>
              <a:t> </a:t>
            </a:r>
            <a:r>
              <a:rPr sz="2000" dirty="0">
                <a:latin typeface="Courier New"/>
                <a:cs typeface="Courier New"/>
              </a:rPr>
              <a:t>are</a:t>
            </a:r>
            <a:r>
              <a:rPr sz="2000" spc="-20" dirty="0">
                <a:latin typeface="Courier New"/>
                <a:cs typeface="Courier New"/>
              </a:rPr>
              <a:t> </a:t>
            </a:r>
            <a:r>
              <a:rPr sz="2000" spc="-25" dirty="0">
                <a:latin typeface="Courier New"/>
                <a:cs typeface="Courier New"/>
              </a:rPr>
              <a:t>no </a:t>
            </a:r>
            <a:r>
              <a:rPr sz="2000" dirty="0">
                <a:latin typeface="Courier New"/>
                <a:cs typeface="Courier New"/>
              </a:rPr>
              <a:t>longer</a:t>
            </a:r>
            <a:r>
              <a:rPr sz="2000" spc="-20" dirty="0">
                <a:latin typeface="Courier New"/>
                <a:cs typeface="Courier New"/>
              </a:rPr>
              <a:t> </a:t>
            </a:r>
            <a:r>
              <a:rPr sz="2000" dirty="0">
                <a:latin typeface="Courier New"/>
                <a:cs typeface="Courier New"/>
              </a:rPr>
              <a:t>at</a:t>
            </a:r>
            <a:r>
              <a:rPr sz="2000" spc="-20" dirty="0">
                <a:latin typeface="Courier New"/>
                <a:cs typeface="Courier New"/>
              </a:rPr>
              <a:t> </a:t>
            </a:r>
            <a:r>
              <a:rPr sz="2000" dirty="0">
                <a:latin typeface="Courier New"/>
                <a:cs typeface="Courier New"/>
              </a:rPr>
              <a:t>all</a:t>
            </a:r>
            <a:r>
              <a:rPr sz="2000" spc="-20" dirty="0">
                <a:latin typeface="Courier New"/>
                <a:cs typeface="Courier New"/>
              </a:rPr>
              <a:t> </a:t>
            </a:r>
            <a:r>
              <a:rPr sz="2000" dirty="0">
                <a:latin typeface="Courier New"/>
                <a:cs typeface="Courier New"/>
              </a:rPr>
              <a:t>situated</a:t>
            </a:r>
            <a:r>
              <a:rPr sz="2000" spc="-20" dirty="0">
                <a:latin typeface="Courier New"/>
                <a:cs typeface="Courier New"/>
              </a:rPr>
              <a:t> </a:t>
            </a:r>
            <a:r>
              <a:rPr sz="2000" dirty="0">
                <a:latin typeface="Courier New"/>
                <a:cs typeface="Courier New"/>
              </a:rPr>
              <a:t>at</a:t>
            </a:r>
            <a:r>
              <a:rPr sz="2000" spc="-20" dirty="0">
                <a:latin typeface="Courier New"/>
                <a:cs typeface="Courier New"/>
              </a:rPr>
              <a:t> </a:t>
            </a:r>
            <a:r>
              <a:rPr sz="2000" dirty="0">
                <a:latin typeface="Courier New"/>
                <a:cs typeface="Courier New"/>
              </a:rPr>
              <a:t>the</a:t>
            </a:r>
            <a:r>
              <a:rPr sz="2000" spc="-20" dirty="0">
                <a:latin typeface="Courier New"/>
                <a:cs typeface="Courier New"/>
              </a:rPr>
              <a:t> </a:t>
            </a:r>
            <a:r>
              <a:rPr sz="2000" dirty="0">
                <a:latin typeface="Courier New"/>
                <a:cs typeface="Courier New"/>
              </a:rPr>
              <a:t>outer</a:t>
            </a:r>
            <a:r>
              <a:rPr sz="2000" spc="-20" dirty="0">
                <a:latin typeface="Courier New"/>
                <a:cs typeface="Courier New"/>
              </a:rPr>
              <a:t> </a:t>
            </a:r>
            <a:r>
              <a:rPr sz="2000" dirty="0">
                <a:latin typeface="Courier New"/>
                <a:cs typeface="Courier New"/>
              </a:rPr>
              <a:t>limit</a:t>
            </a:r>
            <a:r>
              <a:rPr sz="2000" spc="-20" dirty="0">
                <a:latin typeface="Courier New"/>
                <a:cs typeface="Courier New"/>
              </a:rPr>
              <a:t> </a:t>
            </a:r>
            <a:r>
              <a:rPr sz="2000" dirty="0">
                <a:latin typeface="Courier New"/>
                <a:cs typeface="Courier New"/>
              </a:rPr>
              <a:t>of</a:t>
            </a:r>
            <a:r>
              <a:rPr sz="2000" spc="-20" dirty="0">
                <a:latin typeface="Courier New"/>
                <a:cs typeface="Courier New"/>
              </a:rPr>
              <a:t> </a:t>
            </a:r>
            <a:r>
              <a:rPr sz="2000" spc="-10" dirty="0">
                <a:latin typeface="Courier New"/>
                <a:cs typeface="Courier New"/>
              </a:rPr>
              <a:t>territories: </a:t>
            </a:r>
            <a:r>
              <a:rPr sz="2000" dirty="0">
                <a:latin typeface="Courier New"/>
                <a:cs typeface="Courier New"/>
              </a:rPr>
              <a:t>they</a:t>
            </a:r>
            <a:r>
              <a:rPr sz="2000" spc="-30" dirty="0">
                <a:latin typeface="Courier New"/>
                <a:cs typeface="Courier New"/>
              </a:rPr>
              <a:t> </a:t>
            </a:r>
            <a:r>
              <a:rPr sz="2000" dirty="0">
                <a:latin typeface="Courier New"/>
                <a:cs typeface="Courier New"/>
              </a:rPr>
              <a:t>are</a:t>
            </a:r>
            <a:r>
              <a:rPr sz="2000" spc="-30" dirty="0">
                <a:latin typeface="Courier New"/>
                <a:cs typeface="Courier New"/>
              </a:rPr>
              <a:t> </a:t>
            </a:r>
            <a:r>
              <a:rPr sz="2000" dirty="0">
                <a:latin typeface="Courier New"/>
                <a:cs typeface="Courier New"/>
              </a:rPr>
              <a:t>dispersed</a:t>
            </a:r>
            <a:r>
              <a:rPr sz="2000" spc="-30" dirty="0">
                <a:latin typeface="Courier New"/>
                <a:cs typeface="Courier New"/>
              </a:rPr>
              <a:t> </a:t>
            </a:r>
            <a:r>
              <a:rPr sz="2000" dirty="0">
                <a:latin typeface="Courier New"/>
                <a:cs typeface="Courier New"/>
              </a:rPr>
              <a:t>a</a:t>
            </a:r>
            <a:r>
              <a:rPr sz="2000" spc="-30" dirty="0">
                <a:latin typeface="Courier New"/>
                <a:cs typeface="Courier New"/>
              </a:rPr>
              <a:t> </a:t>
            </a:r>
            <a:r>
              <a:rPr sz="2000" dirty="0">
                <a:latin typeface="Courier New"/>
                <a:cs typeface="Courier New"/>
              </a:rPr>
              <a:t>little</a:t>
            </a:r>
            <a:r>
              <a:rPr sz="2000" spc="-30" dirty="0">
                <a:latin typeface="Courier New"/>
                <a:cs typeface="Courier New"/>
              </a:rPr>
              <a:t> </a:t>
            </a:r>
            <a:r>
              <a:rPr sz="2000" dirty="0">
                <a:latin typeface="Courier New"/>
                <a:cs typeface="Courier New"/>
              </a:rPr>
              <a:t>everywhere,</a:t>
            </a:r>
            <a:r>
              <a:rPr sz="2000" spc="-30" dirty="0">
                <a:latin typeface="Courier New"/>
                <a:cs typeface="Courier New"/>
              </a:rPr>
              <a:t> </a:t>
            </a:r>
            <a:r>
              <a:rPr sz="2000" dirty="0">
                <a:latin typeface="Courier New"/>
                <a:cs typeface="Courier New"/>
              </a:rPr>
              <a:t>wherever</a:t>
            </a:r>
            <a:r>
              <a:rPr sz="2000" spc="-30" dirty="0">
                <a:latin typeface="Courier New"/>
                <a:cs typeface="Courier New"/>
              </a:rPr>
              <a:t> </a:t>
            </a:r>
            <a:r>
              <a:rPr sz="2000" spc="-25" dirty="0">
                <a:latin typeface="Courier New"/>
                <a:cs typeface="Courier New"/>
              </a:rPr>
              <a:t>the </a:t>
            </a:r>
            <a:r>
              <a:rPr sz="2000" dirty="0">
                <a:latin typeface="Courier New"/>
                <a:cs typeface="Courier New"/>
              </a:rPr>
              <a:t>movement</a:t>
            </a:r>
            <a:r>
              <a:rPr sz="2000" spc="-30" dirty="0">
                <a:latin typeface="Courier New"/>
                <a:cs typeface="Courier New"/>
              </a:rPr>
              <a:t> </a:t>
            </a:r>
            <a:r>
              <a:rPr sz="2000" dirty="0">
                <a:latin typeface="Courier New"/>
                <a:cs typeface="Courier New"/>
              </a:rPr>
              <a:t>of</a:t>
            </a:r>
            <a:r>
              <a:rPr sz="2000" spc="-30" dirty="0">
                <a:latin typeface="Courier New"/>
                <a:cs typeface="Courier New"/>
              </a:rPr>
              <a:t> </a:t>
            </a:r>
            <a:r>
              <a:rPr sz="2000" dirty="0">
                <a:latin typeface="Courier New"/>
                <a:cs typeface="Courier New"/>
              </a:rPr>
              <a:t>information,</a:t>
            </a:r>
            <a:r>
              <a:rPr sz="2000" spc="-30" dirty="0">
                <a:latin typeface="Courier New"/>
                <a:cs typeface="Courier New"/>
              </a:rPr>
              <a:t> </a:t>
            </a:r>
            <a:r>
              <a:rPr sz="2000" dirty="0">
                <a:latin typeface="Courier New"/>
                <a:cs typeface="Courier New"/>
              </a:rPr>
              <a:t>people,</a:t>
            </a:r>
            <a:r>
              <a:rPr sz="2000" spc="-25" dirty="0">
                <a:latin typeface="Courier New"/>
                <a:cs typeface="Courier New"/>
              </a:rPr>
              <a:t> </a:t>
            </a:r>
            <a:r>
              <a:rPr sz="2000" dirty="0">
                <a:latin typeface="Courier New"/>
                <a:cs typeface="Courier New"/>
              </a:rPr>
              <a:t>and</a:t>
            </a:r>
            <a:r>
              <a:rPr sz="2000" spc="-30" dirty="0">
                <a:latin typeface="Courier New"/>
                <a:cs typeface="Courier New"/>
              </a:rPr>
              <a:t> </a:t>
            </a:r>
            <a:r>
              <a:rPr sz="2000" dirty="0">
                <a:latin typeface="Courier New"/>
                <a:cs typeface="Courier New"/>
              </a:rPr>
              <a:t>things</a:t>
            </a:r>
            <a:r>
              <a:rPr sz="2000" spc="-30" dirty="0">
                <a:latin typeface="Courier New"/>
                <a:cs typeface="Courier New"/>
              </a:rPr>
              <a:t> </a:t>
            </a:r>
            <a:r>
              <a:rPr sz="2000" dirty="0">
                <a:latin typeface="Courier New"/>
                <a:cs typeface="Courier New"/>
              </a:rPr>
              <a:t>is</a:t>
            </a:r>
            <a:r>
              <a:rPr sz="2000" spc="-25" dirty="0">
                <a:latin typeface="Courier New"/>
                <a:cs typeface="Courier New"/>
              </a:rPr>
              <a:t> </a:t>
            </a:r>
            <a:r>
              <a:rPr sz="2000" spc="-10" dirty="0">
                <a:latin typeface="Courier New"/>
                <a:cs typeface="Courier New"/>
              </a:rPr>
              <a:t>happening </a:t>
            </a:r>
            <a:r>
              <a:rPr sz="2000" dirty="0">
                <a:latin typeface="Courier New"/>
                <a:cs typeface="Courier New"/>
              </a:rPr>
              <a:t>and</a:t>
            </a:r>
            <a:r>
              <a:rPr sz="2000" spc="-30" dirty="0">
                <a:latin typeface="Courier New"/>
                <a:cs typeface="Courier New"/>
              </a:rPr>
              <a:t> </a:t>
            </a:r>
            <a:r>
              <a:rPr sz="2000" dirty="0">
                <a:latin typeface="Courier New"/>
                <a:cs typeface="Courier New"/>
              </a:rPr>
              <a:t>is</a:t>
            </a:r>
            <a:r>
              <a:rPr sz="2000" spc="-30" dirty="0">
                <a:latin typeface="Courier New"/>
                <a:cs typeface="Courier New"/>
              </a:rPr>
              <a:t> </a:t>
            </a:r>
            <a:r>
              <a:rPr sz="2000" dirty="0">
                <a:latin typeface="Courier New"/>
                <a:cs typeface="Courier New"/>
              </a:rPr>
              <a:t>controlled</a:t>
            </a:r>
            <a:r>
              <a:rPr sz="2000" spc="-30" dirty="0">
                <a:latin typeface="Courier New"/>
                <a:cs typeface="Courier New"/>
              </a:rPr>
              <a:t> </a:t>
            </a:r>
            <a:r>
              <a:rPr sz="2000" dirty="0">
                <a:latin typeface="Courier New"/>
                <a:cs typeface="Courier New"/>
              </a:rPr>
              <a:t>for</a:t>
            </a:r>
            <a:r>
              <a:rPr sz="2000" spc="-25" dirty="0">
                <a:latin typeface="Courier New"/>
                <a:cs typeface="Courier New"/>
              </a:rPr>
              <a:t> </a:t>
            </a:r>
            <a:r>
              <a:rPr sz="2000" dirty="0">
                <a:latin typeface="Courier New"/>
                <a:cs typeface="Courier New"/>
              </a:rPr>
              <a:t>example,</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cosmopolitan</a:t>
            </a:r>
            <a:r>
              <a:rPr sz="2000" spc="-25" dirty="0">
                <a:latin typeface="Courier New"/>
                <a:cs typeface="Courier New"/>
              </a:rPr>
              <a:t> </a:t>
            </a:r>
            <a:r>
              <a:rPr sz="2000" spc="-10" dirty="0">
                <a:latin typeface="Courier New"/>
                <a:cs typeface="Courier New"/>
              </a:rPr>
              <a:t>cities.</a:t>
            </a:r>
            <a:endParaRPr sz="2000">
              <a:latin typeface="Courier New"/>
              <a:cs typeface="Courier New"/>
            </a:endParaRPr>
          </a:p>
          <a:p>
            <a:pPr marL="12700" marR="157480">
              <a:lnSpc>
                <a:spcPct val="100000"/>
              </a:lnSpc>
            </a:pPr>
            <a:r>
              <a:rPr sz="2000" dirty="0">
                <a:latin typeface="Courier New"/>
                <a:cs typeface="Courier New"/>
              </a:rPr>
              <a:t>But</a:t>
            </a:r>
            <a:r>
              <a:rPr sz="2000" spc="-30" dirty="0">
                <a:latin typeface="Courier New"/>
                <a:cs typeface="Courier New"/>
              </a:rPr>
              <a:t> </a:t>
            </a:r>
            <a:r>
              <a:rPr sz="2000" dirty="0">
                <a:latin typeface="Courier New"/>
                <a:cs typeface="Courier New"/>
              </a:rPr>
              <a:t>it</a:t>
            </a:r>
            <a:r>
              <a:rPr sz="2000" spc="-15" dirty="0">
                <a:latin typeface="Courier New"/>
                <a:cs typeface="Courier New"/>
              </a:rPr>
              <a:t> </a:t>
            </a:r>
            <a:r>
              <a:rPr sz="2000" dirty="0">
                <a:latin typeface="Courier New"/>
                <a:cs typeface="Courier New"/>
              </a:rPr>
              <a:t>is</a:t>
            </a:r>
            <a:r>
              <a:rPr sz="2000" spc="-15" dirty="0">
                <a:latin typeface="Courier New"/>
                <a:cs typeface="Courier New"/>
              </a:rPr>
              <a:t> </a:t>
            </a:r>
            <a:r>
              <a:rPr sz="2000" dirty="0">
                <a:latin typeface="Courier New"/>
                <a:cs typeface="Courier New"/>
              </a:rPr>
              <a:t>also</a:t>
            </a:r>
            <a:r>
              <a:rPr sz="2000" spc="-20" dirty="0">
                <a:latin typeface="Courier New"/>
                <a:cs typeface="Courier New"/>
              </a:rPr>
              <a:t> </a:t>
            </a:r>
            <a:r>
              <a:rPr sz="2000" dirty="0">
                <a:latin typeface="Courier New"/>
                <a:cs typeface="Courier New"/>
              </a:rPr>
              <a:t>one</a:t>
            </a:r>
            <a:r>
              <a:rPr sz="2000" spc="-15" dirty="0">
                <a:latin typeface="Courier New"/>
                <a:cs typeface="Courier New"/>
              </a:rPr>
              <a:t> </a:t>
            </a:r>
            <a:r>
              <a:rPr sz="2000" dirty="0">
                <a:latin typeface="Courier New"/>
                <a:cs typeface="Courier New"/>
              </a:rPr>
              <a:t>of</a:t>
            </a:r>
            <a:r>
              <a:rPr sz="2000" spc="-15" dirty="0">
                <a:latin typeface="Courier New"/>
                <a:cs typeface="Courier New"/>
              </a:rPr>
              <a:t> </a:t>
            </a:r>
            <a:r>
              <a:rPr sz="2000" dirty="0">
                <a:latin typeface="Courier New"/>
                <a:cs typeface="Courier New"/>
              </a:rPr>
              <a:t>my</a:t>
            </a:r>
            <a:r>
              <a:rPr sz="2000" spc="-15" dirty="0">
                <a:latin typeface="Courier New"/>
                <a:cs typeface="Courier New"/>
              </a:rPr>
              <a:t> </a:t>
            </a:r>
            <a:r>
              <a:rPr sz="2000" dirty="0">
                <a:latin typeface="Courier New"/>
                <a:cs typeface="Courier New"/>
              </a:rPr>
              <a:t>theses</a:t>
            </a:r>
            <a:r>
              <a:rPr sz="2000" spc="-20" dirty="0">
                <a:latin typeface="Courier New"/>
                <a:cs typeface="Courier New"/>
              </a:rPr>
              <a:t> </a:t>
            </a:r>
            <a:r>
              <a:rPr sz="2000" dirty="0">
                <a:latin typeface="Courier New"/>
                <a:cs typeface="Courier New"/>
              </a:rPr>
              <a:t>that</a:t>
            </a:r>
            <a:r>
              <a:rPr sz="2000" spc="-15" dirty="0">
                <a:latin typeface="Courier New"/>
                <a:cs typeface="Courier New"/>
              </a:rPr>
              <a:t> </a:t>
            </a:r>
            <a:r>
              <a:rPr sz="2000" dirty="0">
                <a:latin typeface="Courier New"/>
                <a:cs typeface="Courier New"/>
              </a:rPr>
              <a:t>the</a:t>
            </a:r>
            <a:r>
              <a:rPr sz="2000" spc="-15" dirty="0">
                <a:latin typeface="Courier New"/>
                <a:cs typeface="Courier New"/>
              </a:rPr>
              <a:t> </a:t>
            </a:r>
            <a:r>
              <a:rPr sz="2000" dirty="0">
                <a:latin typeface="Courier New"/>
                <a:cs typeface="Courier New"/>
              </a:rPr>
              <a:t>zones</a:t>
            </a:r>
            <a:r>
              <a:rPr sz="2000" spc="-15" dirty="0">
                <a:latin typeface="Courier New"/>
                <a:cs typeface="Courier New"/>
              </a:rPr>
              <a:t> </a:t>
            </a:r>
            <a:r>
              <a:rPr sz="2000" spc="-10" dirty="0">
                <a:latin typeface="Courier New"/>
                <a:cs typeface="Courier New"/>
              </a:rPr>
              <a:t>called </a:t>
            </a:r>
            <a:r>
              <a:rPr sz="2000" dirty="0">
                <a:latin typeface="Courier New"/>
                <a:cs typeface="Courier New"/>
              </a:rPr>
              <a:t>peripheral</a:t>
            </a:r>
            <a:r>
              <a:rPr sz="2000" spc="-40" dirty="0">
                <a:latin typeface="Courier New"/>
                <a:cs typeface="Courier New"/>
              </a:rPr>
              <a:t> </a:t>
            </a:r>
            <a:r>
              <a:rPr sz="2000" dirty="0">
                <a:latin typeface="Courier New"/>
                <a:cs typeface="Courier New"/>
              </a:rPr>
              <a:t>[...]</a:t>
            </a:r>
            <a:r>
              <a:rPr sz="2000" spc="-30" dirty="0">
                <a:latin typeface="Courier New"/>
                <a:cs typeface="Courier New"/>
              </a:rPr>
              <a:t> </a:t>
            </a:r>
            <a:r>
              <a:rPr sz="2000" dirty="0">
                <a:latin typeface="Courier New"/>
                <a:cs typeface="Courier New"/>
              </a:rPr>
              <a:t>constitute</a:t>
            </a:r>
            <a:r>
              <a:rPr sz="2000" spc="-30" dirty="0">
                <a:latin typeface="Courier New"/>
                <a:cs typeface="Courier New"/>
              </a:rPr>
              <a:t> </a:t>
            </a:r>
            <a:r>
              <a:rPr sz="2000" dirty="0">
                <a:latin typeface="Courier New"/>
                <a:cs typeface="Courier New"/>
              </a:rPr>
              <a:t>the</a:t>
            </a:r>
            <a:r>
              <a:rPr sz="2000" spc="-30" dirty="0">
                <a:latin typeface="Courier New"/>
                <a:cs typeface="Courier New"/>
              </a:rPr>
              <a:t> </a:t>
            </a:r>
            <a:r>
              <a:rPr sz="2000" dirty="0">
                <a:latin typeface="Courier New"/>
                <a:cs typeface="Courier New"/>
              </a:rPr>
              <a:t>melting</a:t>
            </a:r>
            <a:r>
              <a:rPr sz="2000" spc="-30" dirty="0">
                <a:latin typeface="Courier New"/>
                <a:cs typeface="Courier New"/>
              </a:rPr>
              <a:t> </a:t>
            </a:r>
            <a:r>
              <a:rPr sz="2000" dirty="0">
                <a:latin typeface="Courier New"/>
                <a:cs typeface="Courier New"/>
              </a:rPr>
              <a:t>pot</a:t>
            </a:r>
            <a:r>
              <a:rPr sz="2000" spc="-30" dirty="0">
                <a:latin typeface="Courier New"/>
                <a:cs typeface="Courier New"/>
              </a:rPr>
              <a:t> </a:t>
            </a:r>
            <a:r>
              <a:rPr sz="2000" dirty="0">
                <a:latin typeface="Courier New"/>
                <a:cs typeface="Courier New"/>
              </a:rPr>
              <a:t>for</a:t>
            </a:r>
            <a:r>
              <a:rPr sz="2000" spc="-25" dirty="0">
                <a:latin typeface="Courier New"/>
                <a:cs typeface="Courier New"/>
              </a:rPr>
              <a:t> the </a:t>
            </a:r>
            <a:r>
              <a:rPr sz="2000" dirty="0">
                <a:latin typeface="Courier New"/>
                <a:cs typeface="Courier New"/>
              </a:rPr>
              <a:t>formation</a:t>
            </a:r>
            <a:r>
              <a:rPr sz="2000" spc="-25" dirty="0">
                <a:latin typeface="Courier New"/>
                <a:cs typeface="Courier New"/>
              </a:rPr>
              <a:t> </a:t>
            </a:r>
            <a:r>
              <a:rPr sz="2000" dirty="0">
                <a:latin typeface="Courier New"/>
                <a:cs typeface="Courier New"/>
              </a:rPr>
              <a:t>of</a:t>
            </a:r>
            <a:r>
              <a:rPr sz="2000" spc="-25" dirty="0">
                <a:latin typeface="Courier New"/>
                <a:cs typeface="Courier New"/>
              </a:rPr>
              <a:t> </a:t>
            </a:r>
            <a:r>
              <a:rPr sz="2000" dirty="0">
                <a:latin typeface="Courier New"/>
                <a:cs typeface="Courier New"/>
              </a:rPr>
              <a:t>a</a:t>
            </a:r>
            <a:r>
              <a:rPr sz="2000" spc="-25" dirty="0">
                <a:latin typeface="Courier New"/>
                <a:cs typeface="Courier New"/>
              </a:rPr>
              <a:t> </a:t>
            </a:r>
            <a:r>
              <a:rPr sz="2000" dirty="0">
                <a:latin typeface="Courier New"/>
                <a:cs typeface="Courier New"/>
              </a:rPr>
              <a:t>people</a:t>
            </a:r>
            <a:r>
              <a:rPr sz="2000" spc="-25" dirty="0">
                <a:latin typeface="Courier New"/>
                <a:cs typeface="Courier New"/>
              </a:rPr>
              <a:t> </a:t>
            </a:r>
            <a:r>
              <a:rPr sz="2000" dirty="0">
                <a:latin typeface="Courier New"/>
                <a:cs typeface="Courier New"/>
              </a:rPr>
              <a:t>(</a:t>
            </a:r>
            <a:r>
              <a:rPr sz="2000" i="1" dirty="0">
                <a:latin typeface="Courier New"/>
                <a:cs typeface="Courier New"/>
              </a:rPr>
              <a:t>demos</a:t>
            </a:r>
            <a:r>
              <a:rPr sz="2000" dirty="0">
                <a:latin typeface="Courier New"/>
                <a:cs typeface="Courier New"/>
              </a:rPr>
              <a:t>),</a:t>
            </a:r>
            <a:r>
              <a:rPr sz="2000" spc="-25" dirty="0">
                <a:latin typeface="Courier New"/>
                <a:cs typeface="Courier New"/>
              </a:rPr>
              <a:t> </a:t>
            </a:r>
            <a:r>
              <a:rPr sz="2000" dirty="0">
                <a:latin typeface="Courier New"/>
                <a:cs typeface="Courier New"/>
              </a:rPr>
              <a:t>without</a:t>
            </a:r>
            <a:r>
              <a:rPr sz="2000" spc="-25" dirty="0">
                <a:latin typeface="Courier New"/>
                <a:cs typeface="Courier New"/>
              </a:rPr>
              <a:t> </a:t>
            </a:r>
            <a:r>
              <a:rPr sz="2000" dirty="0">
                <a:latin typeface="Courier New"/>
                <a:cs typeface="Courier New"/>
              </a:rPr>
              <a:t>which</a:t>
            </a:r>
            <a:r>
              <a:rPr sz="2000" spc="-25" dirty="0">
                <a:latin typeface="Courier New"/>
                <a:cs typeface="Courier New"/>
              </a:rPr>
              <a:t> </a:t>
            </a:r>
            <a:r>
              <a:rPr sz="2000" dirty="0">
                <a:latin typeface="Courier New"/>
                <a:cs typeface="Courier New"/>
              </a:rPr>
              <a:t>there</a:t>
            </a:r>
            <a:r>
              <a:rPr sz="2000" spc="-25" dirty="0">
                <a:latin typeface="Courier New"/>
                <a:cs typeface="Courier New"/>
              </a:rPr>
              <a:t> </a:t>
            </a:r>
            <a:r>
              <a:rPr sz="2000" dirty="0">
                <a:latin typeface="Courier New"/>
                <a:cs typeface="Courier New"/>
              </a:rPr>
              <a:t>is</a:t>
            </a:r>
            <a:r>
              <a:rPr sz="2000" spc="-25" dirty="0">
                <a:latin typeface="Courier New"/>
                <a:cs typeface="Courier New"/>
              </a:rPr>
              <a:t> no </a:t>
            </a:r>
            <a:r>
              <a:rPr sz="2000" dirty="0">
                <a:latin typeface="Courier New"/>
                <a:cs typeface="Courier New"/>
              </a:rPr>
              <a:t>citizenship</a:t>
            </a:r>
            <a:r>
              <a:rPr sz="2000" spc="-30" dirty="0">
                <a:latin typeface="Courier New"/>
                <a:cs typeface="Courier New"/>
              </a:rPr>
              <a:t> </a:t>
            </a:r>
            <a:r>
              <a:rPr sz="2000" dirty="0">
                <a:latin typeface="Courier New"/>
                <a:cs typeface="Courier New"/>
              </a:rPr>
              <a:t>(</a:t>
            </a:r>
            <a:r>
              <a:rPr sz="2000" i="1" dirty="0">
                <a:latin typeface="Courier New"/>
                <a:cs typeface="Courier New"/>
              </a:rPr>
              <a:t>politeia</a:t>
            </a:r>
            <a:r>
              <a:rPr sz="2000" dirty="0">
                <a:latin typeface="Courier New"/>
                <a:cs typeface="Courier New"/>
              </a:rPr>
              <a:t>)</a:t>
            </a:r>
            <a:r>
              <a:rPr sz="2000" spc="-25"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the</a:t>
            </a:r>
            <a:r>
              <a:rPr sz="2000" spc="-25" dirty="0">
                <a:latin typeface="Courier New"/>
                <a:cs typeface="Courier New"/>
              </a:rPr>
              <a:t> </a:t>
            </a:r>
            <a:r>
              <a:rPr sz="2000" dirty="0">
                <a:latin typeface="Courier New"/>
                <a:cs typeface="Courier New"/>
              </a:rPr>
              <a:t>sense</a:t>
            </a:r>
            <a:r>
              <a:rPr sz="2000" spc="-25" dirty="0">
                <a:latin typeface="Courier New"/>
                <a:cs typeface="Courier New"/>
              </a:rPr>
              <a:t> </a:t>
            </a:r>
            <a:r>
              <a:rPr sz="2000" dirty="0">
                <a:latin typeface="Courier New"/>
                <a:cs typeface="Courier New"/>
              </a:rPr>
              <a:t>that</a:t>
            </a:r>
            <a:r>
              <a:rPr sz="2000" spc="-30" dirty="0">
                <a:latin typeface="Courier New"/>
                <a:cs typeface="Courier New"/>
              </a:rPr>
              <a:t> </a:t>
            </a:r>
            <a:r>
              <a:rPr sz="2000" dirty="0">
                <a:latin typeface="Courier New"/>
                <a:cs typeface="Courier New"/>
              </a:rPr>
              <a:t>this</a:t>
            </a:r>
            <a:r>
              <a:rPr sz="2000" spc="-25" dirty="0">
                <a:latin typeface="Courier New"/>
                <a:cs typeface="Courier New"/>
              </a:rPr>
              <a:t> </a:t>
            </a:r>
            <a:r>
              <a:rPr sz="2000" dirty="0">
                <a:latin typeface="Courier New"/>
                <a:cs typeface="Courier New"/>
              </a:rPr>
              <a:t>term</a:t>
            </a:r>
            <a:r>
              <a:rPr sz="2000" spc="-25" dirty="0">
                <a:latin typeface="Courier New"/>
                <a:cs typeface="Courier New"/>
              </a:rPr>
              <a:t> has </a:t>
            </a:r>
            <a:r>
              <a:rPr sz="2000" dirty="0">
                <a:latin typeface="Courier New"/>
                <a:cs typeface="Courier New"/>
              </a:rPr>
              <a:t>acquired</a:t>
            </a:r>
            <a:r>
              <a:rPr sz="2000" spc="-35" dirty="0">
                <a:latin typeface="Courier New"/>
                <a:cs typeface="Courier New"/>
              </a:rPr>
              <a:t> </a:t>
            </a:r>
            <a:r>
              <a:rPr sz="2000" dirty="0">
                <a:latin typeface="Courier New"/>
                <a:cs typeface="Courier New"/>
              </a:rPr>
              <a:t>since</a:t>
            </a:r>
            <a:r>
              <a:rPr sz="2000" spc="-30" dirty="0">
                <a:latin typeface="Courier New"/>
                <a:cs typeface="Courier New"/>
              </a:rPr>
              <a:t> </a:t>
            </a:r>
            <a:r>
              <a:rPr sz="2000" dirty="0">
                <a:latin typeface="Courier New"/>
                <a:cs typeface="Courier New"/>
              </a:rPr>
              <a:t>antiquity</a:t>
            </a:r>
            <a:r>
              <a:rPr sz="2000" spc="-30" dirty="0">
                <a:latin typeface="Courier New"/>
                <a:cs typeface="Courier New"/>
              </a:rPr>
              <a:t> </a:t>
            </a:r>
            <a:r>
              <a:rPr sz="2000" dirty="0">
                <a:latin typeface="Courier New"/>
                <a:cs typeface="Courier New"/>
              </a:rPr>
              <a:t>in</a:t>
            </a:r>
            <a:r>
              <a:rPr sz="2000" spc="-30" dirty="0">
                <a:latin typeface="Courier New"/>
                <a:cs typeface="Courier New"/>
              </a:rPr>
              <a:t> </a:t>
            </a:r>
            <a:r>
              <a:rPr sz="2000" dirty="0">
                <a:latin typeface="Courier New"/>
                <a:cs typeface="Courier New"/>
              </a:rPr>
              <a:t>the</a:t>
            </a:r>
            <a:r>
              <a:rPr sz="2000" spc="-30" dirty="0">
                <a:latin typeface="Courier New"/>
                <a:cs typeface="Courier New"/>
              </a:rPr>
              <a:t> </a:t>
            </a:r>
            <a:r>
              <a:rPr sz="2000" dirty="0">
                <a:latin typeface="Courier New"/>
                <a:cs typeface="Courier New"/>
              </a:rPr>
              <a:t>democratic</a:t>
            </a:r>
            <a:r>
              <a:rPr sz="2000" spc="-30" dirty="0">
                <a:latin typeface="Courier New"/>
                <a:cs typeface="Courier New"/>
              </a:rPr>
              <a:t> </a:t>
            </a:r>
            <a:r>
              <a:rPr sz="2000" spc="-10" dirty="0">
                <a:latin typeface="Courier New"/>
                <a:cs typeface="Courier New"/>
              </a:rPr>
              <a:t>tradition.“</a:t>
            </a:r>
            <a:endParaRPr sz="2000">
              <a:latin typeface="Courier New"/>
              <a:cs typeface="Courier New"/>
            </a:endParaRPr>
          </a:p>
          <a:p>
            <a:pPr>
              <a:lnSpc>
                <a:spcPct val="100000"/>
              </a:lnSpc>
              <a:spcBef>
                <a:spcPts val="130"/>
              </a:spcBef>
            </a:pPr>
            <a:endParaRPr sz="2000">
              <a:latin typeface="Courier New"/>
              <a:cs typeface="Courier New"/>
            </a:endParaRPr>
          </a:p>
          <a:p>
            <a:pPr marL="12700" marR="309880">
              <a:lnSpc>
                <a:spcPct val="100000"/>
              </a:lnSpc>
              <a:spcBef>
                <a:spcPts val="5"/>
              </a:spcBef>
            </a:pPr>
            <a:r>
              <a:rPr sz="2000" dirty="0">
                <a:latin typeface="Courier New"/>
                <a:cs typeface="Courier New"/>
              </a:rPr>
              <a:t>Étienne</a:t>
            </a:r>
            <a:r>
              <a:rPr sz="2000" spc="-40" dirty="0">
                <a:latin typeface="Courier New"/>
                <a:cs typeface="Courier New"/>
              </a:rPr>
              <a:t> </a:t>
            </a:r>
            <a:r>
              <a:rPr sz="2000" dirty="0">
                <a:latin typeface="Courier New"/>
                <a:cs typeface="Courier New"/>
              </a:rPr>
              <a:t>Balibar,</a:t>
            </a:r>
            <a:r>
              <a:rPr sz="2000" spc="-40" dirty="0">
                <a:latin typeface="Courier New"/>
                <a:cs typeface="Courier New"/>
              </a:rPr>
              <a:t> </a:t>
            </a:r>
            <a:r>
              <a:rPr sz="2000" dirty="0">
                <a:latin typeface="Courier New"/>
                <a:cs typeface="Courier New"/>
              </a:rPr>
              <a:t>„World</a:t>
            </a:r>
            <a:r>
              <a:rPr sz="2000" spc="-40" dirty="0">
                <a:latin typeface="Courier New"/>
                <a:cs typeface="Courier New"/>
              </a:rPr>
              <a:t> </a:t>
            </a:r>
            <a:r>
              <a:rPr sz="2000" dirty="0">
                <a:latin typeface="Courier New"/>
                <a:cs typeface="Courier New"/>
              </a:rPr>
              <a:t>Borders,</a:t>
            </a:r>
            <a:r>
              <a:rPr sz="2000" spc="-40" dirty="0">
                <a:latin typeface="Courier New"/>
                <a:cs typeface="Courier New"/>
              </a:rPr>
              <a:t> </a:t>
            </a:r>
            <a:r>
              <a:rPr sz="2000" dirty="0">
                <a:latin typeface="Courier New"/>
                <a:cs typeface="Courier New"/>
              </a:rPr>
              <a:t>Political</a:t>
            </a:r>
            <a:r>
              <a:rPr sz="2000" spc="-40" dirty="0">
                <a:latin typeface="Courier New"/>
                <a:cs typeface="Courier New"/>
              </a:rPr>
              <a:t> </a:t>
            </a:r>
            <a:r>
              <a:rPr sz="2000" dirty="0">
                <a:latin typeface="Courier New"/>
                <a:cs typeface="Courier New"/>
              </a:rPr>
              <a:t>Borders“,</a:t>
            </a:r>
            <a:r>
              <a:rPr sz="2000" spc="-35" dirty="0">
                <a:latin typeface="Courier New"/>
                <a:cs typeface="Courier New"/>
              </a:rPr>
              <a:t> </a:t>
            </a:r>
            <a:r>
              <a:rPr sz="2000" spc="-25" dirty="0">
                <a:latin typeface="Courier New"/>
                <a:cs typeface="Courier New"/>
              </a:rPr>
              <a:t>S. </a:t>
            </a:r>
            <a:r>
              <a:rPr sz="2000" spc="-20" dirty="0">
                <a:latin typeface="Courier New"/>
                <a:cs typeface="Courier New"/>
              </a:rPr>
              <a:t>71s.</a:t>
            </a:r>
            <a:endParaRPr sz="2000">
              <a:latin typeface="Courier New"/>
              <a:cs typeface="Courier New"/>
            </a:endParaRPr>
          </a:p>
        </p:txBody>
      </p:sp>
      <p:sp>
        <p:nvSpPr>
          <p:cNvPr id="3" name="object 3"/>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54340" y="218264"/>
            <a:ext cx="4889500" cy="279400"/>
          </a:xfrm>
          <a:prstGeom prst="rect">
            <a:avLst/>
          </a:prstGeom>
          <a:solidFill>
            <a:srgbClr val="FFFF00"/>
          </a:solidFill>
        </p:spPr>
        <p:txBody>
          <a:bodyPr vert="horz" wrap="square" lIns="0" tIns="0" rIns="0" bIns="0" rtlCol="0">
            <a:spAutoFit/>
          </a:bodyPr>
          <a:lstStyle/>
          <a:p>
            <a:pPr>
              <a:lnSpc>
                <a:spcPts val="1995"/>
              </a:lnSpc>
            </a:pPr>
            <a:r>
              <a:rPr lang="en-GB" dirty="0"/>
              <a:t>‘Border’: a contested concept</a:t>
            </a:r>
            <a:endParaRPr spc="-10" dirty="0"/>
          </a:p>
        </p:txBody>
      </p:sp>
      <p:sp>
        <p:nvSpPr>
          <p:cNvPr id="3" name="object 3"/>
          <p:cNvSpPr txBox="1"/>
          <p:nvPr/>
        </p:nvSpPr>
        <p:spPr>
          <a:xfrm>
            <a:off x="241640" y="6182867"/>
            <a:ext cx="8255000" cy="330200"/>
          </a:xfrm>
          <a:prstGeom prst="rect">
            <a:avLst/>
          </a:prstGeom>
        </p:spPr>
        <p:txBody>
          <a:bodyPr vert="horz" wrap="square" lIns="0" tIns="12700" rIns="0" bIns="0" rtlCol="0">
            <a:spAutoFit/>
          </a:bodyPr>
          <a:lstStyle/>
          <a:p>
            <a:pPr marL="12700">
              <a:lnSpc>
                <a:spcPct val="100000"/>
              </a:lnSpc>
              <a:spcBef>
                <a:spcPts val="100"/>
              </a:spcBef>
            </a:pPr>
            <a:r>
              <a:rPr sz="2000" dirty="0">
                <a:latin typeface="Courier New"/>
                <a:cs typeface="Courier New"/>
              </a:rPr>
              <a:t>Sandro</a:t>
            </a:r>
            <a:r>
              <a:rPr sz="2000" spc="-35" dirty="0">
                <a:latin typeface="Courier New"/>
                <a:cs typeface="Courier New"/>
              </a:rPr>
              <a:t> </a:t>
            </a:r>
            <a:r>
              <a:rPr sz="2000" dirty="0">
                <a:latin typeface="Courier New"/>
                <a:cs typeface="Courier New"/>
              </a:rPr>
              <a:t>Mezzadra/Brett</a:t>
            </a:r>
            <a:r>
              <a:rPr sz="2000" spc="-35" dirty="0">
                <a:latin typeface="Courier New"/>
                <a:cs typeface="Courier New"/>
              </a:rPr>
              <a:t> </a:t>
            </a:r>
            <a:r>
              <a:rPr sz="2000" dirty="0">
                <a:latin typeface="Courier New"/>
                <a:cs typeface="Courier New"/>
              </a:rPr>
              <a:t>Neilson,</a:t>
            </a:r>
            <a:r>
              <a:rPr sz="2000" spc="-35" dirty="0">
                <a:latin typeface="Courier New"/>
                <a:cs typeface="Courier New"/>
              </a:rPr>
              <a:t> </a:t>
            </a:r>
            <a:r>
              <a:rPr sz="2000" i="1" dirty="0">
                <a:latin typeface="Courier New"/>
                <a:cs typeface="Courier New"/>
              </a:rPr>
              <a:t>Border</a:t>
            </a:r>
            <a:r>
              <a:rPr sz="2000" i="1" spc="-35" dirty="0">
                <a:latin typeface="Courier New"/>
                <a:cs typeface="Courier New"/>
              </a:rPr>
              <a:t> </a:t>
            </a:r>
            <a:r>
              <a:rPr sz="2000" i="1" dirty="0">
                <a:latin typeface="Courier New"/>
                <a:cs typeface="Courier New"/>
              </a:rPr>
              <a:t>as</a:t>
            </a:r>
            <a:r>
              <a:rPr sz="2000" i="1" spc="-35" dirty="0">
                <a:latin typeface="Courier New"/>
                <a:cs typeface="Courier New"/>
              </a:rPr>
              <a:t> </a:t>
            </a:r>
            <a:r>
              <a:rPr sz="2000" i="1" dirty="0">
                <a:latin typeface="Courier New"/>
                <a:cs typeface="Courier New"/>
              </a:rPr>
              <a:t>Method</a:t>
            </a:r>
            <a:r>
              <a:rPr sz="2000" i="1" spc="-35" dirty="0">
                <a:latin typeface="Courier New"/>
                <a:cs typeface="Courier New"/>
              </a:rPr>
              <a:t> </a:t>
            </a:r>
            <a:r>
              <a:rPr sz="2000" spc="-10" dirty="0">
                <a:latin typeface="Courier New"/>
                <a:cs typeface="Courier New"/>
              </a:rPr>
              <a:t>(2013)</a:t>
            </a:r>
            <a:endParaRPr sz="2000">
              <a:latin typeface="Courier New"/>
              <a:cs typeface="Courier New"/>
            </a:endParaRPr>
          </a:p>
        </p:txBody>
      </p:sp>
      <p:pic>
        <p:nvPicPr>
          <p:cNvPr id="4" name="object 4"/>
          <p:cNvPicPr/>
          <p:nvPr/>
        </p:nvPicPr>
        <p:blipFill>
          <a:blip r:embed="rId2" cstate="print"/>
          <a:stretch>
            <a:fillRect/>
          </a:stretch>
        </p:blipFill>
        <p:spPr>
          <a:xfrm>
            <a:off x="2761221" y="672519"/>
            <a:ext cx="3621556" cy="546841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265</TotalTime>
  <Words>1806</Words>
  <Application>Microsoft Office PowerPoint</Application>
  <PresentationFormat>Presentazione su schermo (4:3)</PresentationFormat>
  <Paragraphs>94</Paragraphs>
  <Slides>31</Slides>
  <Notes>0</Notes>
  <HiddenSlides>0</HiddenSlides>
  <MMClips>0</MMClips>
  <ScaleCrop>false</ScaleCrop>
  <HeadingPairs>
    <vt:vector size="4" baseType="variant">
      <vt:variant>
        <vt:lpstr>Tema</vt:lpstr>
      </vt:variant>
      <vt:variant>
        <vt:i4>1</vt:i4>
      </vt:variant>
      <vt:variant>
        <vt:lpstr>Titoli diapositive</vt:lpstr>
      </vt:variant>
      <vt:variant>
        <vt:i4>31</vt:i4>
      </vt:variant>
    </vt:vector>
  </HeadingPairs>
  <TitlesOfParts>
    <vt:vector size="32" baseType="lpstr">
      <vt:lpstr>Office Theme</vt:lpstr>
      <vt:lpstr>Presentazione standard di PowerPoint</vt:lpstr>
      <vt:lpstr>At the Border: Deportation and/or Democracy</vt:lpstr>
      <vt:lpstr>Presentazione standard di PowerPoint</vt:lpstr>
      <vt:lpstr>‘Border’: a contested concept</vt:lpstr>
      <vt:lpstr>‘Border’: a contested concept</vt:lpstr>
      <vt:lpstr>‘Border’: a contested concept</vt:lpstr>
      <vt:lpstr>‘Border’: a contested concept</vt:lpstr>
      <vt:lpstr>‘Border’: a contested concept</vt:lpstr>
      <vt:lpstr>‘Border’: a contested concept</vt:lpstr>
      <vt:lpstr>‘Border’: a contested concept</vt:lpstr>
      <vt:lpstr>‘Border’: a contested concept</vt:lpstr>
      <vt:lpstr>‘Border’: a contested concept</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The dispute over borders as a dispute over democracy</vt:lpstr>
      <vt:lpstr>On the democratization of borders</vt:lpstr>
      <vt:lpstr>On the democratization of borders</vt:lpstr>
      <vt:lpstr>On the democratization of borders</vt:lpstr>
      <vt:lpstr>On the democratization of borders</vt:lpstr>
      <vt:lpstr>On the democratization of borders</vt:lpstr>
      <vt:lpstr>On the democratization of borders</vt:lpstr>
      <vt:lpstr>On the democratization of borders</vt:lpstr>
      <vt:lpstr>On the democratization of borders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Daniela</dc:creator>
  <cp:lastModifiedBy>Daniela</cp:lastModifiedBy>
  <cp:revision>11</cp:revision>
  <dcterms:created xsi:type="dcterms:W3CDTF">2025-08-29T18:39:14Z</dcterms:created>
  <dcterms:modified xsi:type="dcterms:W3CDTF">2025-09-09T14:02:47Z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2023-01-13T00:00:00Z</vt:filetime>
  </property>
  <property fmtid="{D5CDD505-2E9C-101B-9397-08002B2CF9AE}" pid="3" name="LastSaved">
    <vt:filetime>2025-08-29T00:00:00Z</vt:filetime>
  </property>
  <property fmtid="{D5CDD505-2E9C-101B-9397-08002B2CF9AE}" pid="4" name="Producer">
    <vt:lpwstr>macOS Version 12.4 (Build 21F79) Quartz PDFContext</vt:lpwstr>
  </property>
</Properties>
</file>